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25"/>
  </p:notesMasterIdLst>
  <p:sldIdLst>
    <p:sldId id="415" r:id="rId2"/>
    <p:sldId id="416" r:id="rId3"/>
    <p:sldId id="417" r:id="rId4"/>
    <p:sldId id="418" r:id="rId5"/>
    <p:sldId id="419" r:id="rId6"/>
    <p:sldId id="420" r:id="rId7"/>
    <p:sldId id="436" r:id="rId8"/>
    <p:sldId id="421" r:id="rId9"/>
    <p:sldId id="422" r:id="rId10"/>
    <p:sldId id="423" r:id="rId11"/>
    <p:sldId id="424" r:id="rId12"/>
    <p:sldId id="435" r:id="rId13"/>
    <p:sldId id="425" r:id="rId14"/>
    <p:sldId id="426" r:id="rId15"/>
    <p:sldId id="427" r:id="rId16"/>
    <p:sldId id="428" r:id="rId17"/>
    <p:sldId id="429" r:id="rId18"/>
    <p:sldId id="430" r:id="rId19"/>
    <p:sldId id="431" r:id="rId20"/>
    <p:sldId id="432" r:id="rId21"/>
    <p:sldId id="433" r:id="rId22"/>
    <p:sldId id="434" r:id="rId23"/>
    <p:sldId id="43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FFFF66"/>
    <a:srgbClr val="3333FF"/>
    <a:srgbClr val="008080"/>
    <a:srgbClr val="339966"/>
    <a:srgbClr val="00CC00"/>
    <a:srgbClr val="FF00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8" autoAdjust="0"/>
    <p:restoredTop sz="94631" autoAdjust="0"/>
  </p:normalViewPr>
  <p:slideViewPr>
    <p:cSldViewPr>
      <p:cViewPr varScale="1">
        <p:scale>
          <a:sx n="68" d="100"/>
          <a:sy n="68" d="100"/>
        </p:scale>
        <p:origin x="-10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74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4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74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74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DE12AC17-3EA1-4FF5-A4F5-A94031FA37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trick question – the</a:t>
            </a:r>
            <a:r>
              <a:rPr lang="en-US" baseline="0" dirty="0" smtClean="0"/>
              <a:t> question is whether there is confusion, not just similarity.  There is no confusion, despite similarity, if the plaintiff’s mark has no reputation</a:t>
            </a:r>
            <a:endParaRPr lang="en-US" dirty="0" smtClean="0"/>
          </a:p>
          <a:p>
            <a:r>
              <a:rPr lang="en-US" dirty="0" smtClean="0"/>
              <a:t>No intent to copy – this is relevant to inference of reputation, though</a:t>
            </a:r>
            <a:r>
              <a:rPr lang="en-US" baseline="0" dirty="0" smtClean="0"/>
              <a:t> it is not an element</a:t>
            </a:r>
          </a:p>
          <a:p>
            <a:r>
              <a:rPr lang="en-US" baseline="0" dirty="0" smtClean="0"/>
              <a:t>Also, Petals is not inherently distinctive</a:t>
            </a:r>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claim for</a:t>
            </a:r>
            <a:r>
              <a:rPr lang="en-US" baseline="0" dirty="0" smtClean="0"/>
              <a:t> passing off was based on the get-up of the product.  However, it was not the manufacturer, but the distributor who was bringing the action.  The shape of the product may have been distinctive of the manufacturer, but it was not distinctive of the distributor.  The distributors may have had a valid mark in respect of the name “</a:t>
            </a:r>
            <a:r>
              <a:rPr lang="en-US" baseline="0" dirty="0" err="1" smtClean="0"/>
              <a:t>ContempoTray</a:t>
            </a:r>
            <a:r>
              <a:rPr lang="en-US" baseline="0" dirty="0" smtClean="0"/>
              <a:t>’” or Starmark, but these were not being used by the defendant, which sold under the name “</a:t>
            </a:r>
            <a:r>
              <a:rPr lang="en-US" baseline="0" dirty="0" err="1" smtClean="0"/>
              <a:t>Korr</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a:defRPr/>
            </a:pPr>
            <a:fld id="{DE12AC17-3EA1-4FF5-A4F5-A94031FA37AA}" type="slidenum">
              <a:rPr lang="en-US" smtClean="0"/>
              <a:pPr>
                <a:defRPr/>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grpSp>
        <p:nvGrpSpPr>
          <p:cNvPr id="4" name="Group 4"/>
          <p:cNvGrpSpPr>
            <a:grpSpLocks/>
          </p:cNvGrpSpPr>
          <p:nvPr/>
        </p:nvGrpSpPr>
        <p:grpSpPr bwMode="auto">
          <a:xfrm>
            <a:off x="0" y="0"/>
            <a:ext cx="9140825" cy="6850063"/>
            <a:chOff x="0" y="0"/>
            <a:chExt cx="5758" cy="4315"/>
          </a:xfrm>
        </p:grpSpPr>
        <p:grpSp>
          <p:nvGrpSpPr>
            <p:cNvPr id="5" name="Group 5"/>
            <p:cNvGrpSpPr>
              <a:grpSpLocks/>
            </p:cNvGrpSpPr>
            <p:nvPr userDrawn="1"/>
          </p:nvGrpSpPr>
          <p:grpSpPr bwMode="auto">
            <a:xfrm>
              <a:off x="1728" y="2230"/>
              <a:ext cx="4027" cy="2085"/>
              <a:chOff x="1728" y="2230"/>
              <a:chExt cx="4027" cy="2085"/>
            </a:xfrm>
          </p:grpSpPr>
          <p:sp>
            <p:nvSpPr>
              <p:cNvPr id="8"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a:p>
            </p:txBody>
          </p:sp>
          <p:sp>
            <p:nvSpPr>
              <p:cNvPr id="9"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a:p>
            </p:txBody>
          </p:sp>
          <p:sp>
            <p:nvSpPr>
              <p:cNvPr id="10"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a:p>
            </p:txBody>
          </p:sp>
          <p:sp>
            <p:nvSpPr>
              <p:cNvPr id="11"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a:p>
            </p:txBody>
          </p:sp>
          <p:sp>
            <p:nvSpPr>
              <p:cNvPr id="12"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a:p>
            </p:txBody>
          </p:sp>
        </p:grpSp>
        <p:sp>
          <p:nvSpPr>
            <p:cNvPr id="6"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a:p>
          </p:txBody>
        </p:sp>
        <p:sp>
          <p:nvSpPr>
            <p:cNvPr id="7"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a:p>
          </p:txBody>
        </p:sp>
      </p:grpSp>
      <p:sp>
        <p:nvSpPr>
          <p:cNvPr id="2" name="Title 1"/>
          <p:cNvSpPr>
            <a:spLocks noGrp="1"/>
          </p:cNvSpPr>
          <p:nvPr>
            <p:ph type="title"/>
          </p:nvPr>
        </p:nvSpPr>
        <p:spPr/>
        <p:txBody>
          <a:bodyPr/>
          <a:lstStyle/>
          <a:p>
            <a:r>
              <a:rPr lang="en-US" smtClean="0"/>
              <a:t>Click to edit Master title style</a:t>
            </a:r>
            <a:endParaRPr lang="en-CA"/>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13" name="Date Placeholder 3"/>
          <p:cNvSpPr>
            <a:spLocks noGrp="1"/>
          </p:cNvSpPr>
          <p:nvPr>
            <p:ph type="dt" sz="half" idx="10"/>
          </p:nvPr>
        </p:nvSpPr>
        <p:spPr/>
        <p:txBody>
          <a:bodyPr/>
          <a:lstStyle>
            <a:lvl1pPr>
              <a:defRPr/>
            </a:lvl1pPr>
          </a:lstStyle>
          <a:p>
            <a:pPr>
              <a:defRPr/>
            </a:pPr>
            <a:fld id="{10C9C857-BB69-490A-B706-C65BE204259D}" type="datetimeFigureOut">
              <a:rPr lang="en-US"/>
              <a:pPr>
                <a:defRPr/>
              </a:pPr>
              <a:t>11/19/2009</a:t>
            </a:fld>
            <a:endParaRPr lang="en-CA"/>
          </a:p>
        </p:txBody>
      </p:sp>
      <p:sp>
        <p:nvSpPr>
          <p:cNvPr id="14" name="Footer Placeholder 4"/>
          <p:cNvSpPr>
            <a:spLocks noGrp="1"/>
          </p:cNvSpPr>
          <p:nvPr>
            <p:ph type="ftr" sz="quarter" idx="11"/>
          </p:nvPr>
        </p:nvSpPr>
        <p:spPr/>
        <p:txBody>
          <a:bodyPr/>
          <a:lstStyle>
            <a:lvl1pPr>
              <a:defRPr/>
            </a:lvl1pPr>
          </a:lstStyle>
          <a:p>
            <a:pPr>
              <a:defRPr/>
            </a:pPr>
            <a:endParaRPr lang="en-CA"/>
          </a:p>
        </p:txBody>
      </p:sp>
      <p:sp>
        <p:nvSpPr>
          <p:cNvPr id="15" name="Slide Number Placeholder 5"/>
          <p:cNvSpPr>
            <a:spLocks noGrp="1"/>
          </p:cNvSpPr>
          <p:nvPr>
            <p:ph type="sldNum" sz="quarter" idx="12"/>
          </p:nvPr>
        </p:nvSpPr>
        <p:spPr/>
        <p:txBody>
          <a:bodyPr/>
          <a:lstStyle>
            <a:lvl1pPr>
              <a:defRPr/>
            </a:lvl1pPr>
          </a:lstStyle>
          <a:p>
            <a:pPr>
              <a:defRPr/>
            </a:pPr>
            <a:fld id="{A6DF2B2C-6DFB-4CD7-8D68-F5E26F74A132}"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32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932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Date Placeholder 3"/>
          <p:cNvSpPr>
            <a:spLocks noGrp="1"/>
          </p:cNvSpPr>
          <p:nvPr>
            <p:ph type="dt" sz="half" idx="2"/>
          </p:nvPr>
        </p:nvSpPr>
        <p:spPr bwMode="auto">
          <a:xfrm>
            <a:off x="457200" y="625157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fld id="{EBC6BC2E-53D9-426A-AA96-6CB31B4AC688}" type="datetimeFigureOut">
              <a:rPr lang="en-US"/>
              <a:pPr>
                <a:defRPr/>
              </a:pPr>
              <a:t>11/19/2009</a:t>
            </a:fld>
            <a:endParaRPr lang="en-CA"/>
          </a:p>
        </p:txBody>
      </p:sp>
      <p:sp>
        <p:nvSpPr>
          <p:cNvPr id="17" name="Footer Placeholder 4"/>
          <p:cNvSpPr>
            <a:spLocks noGrp="1"/>
          </p:cNvSpPr>
          <p:nvPr>
            <p:ph type="ftr" sz="quarter" idx="3"/>
          </p:nvPr>
        </p:nvSpPr>
        <p:spPr bwMode="auto">
          <a:xfrm>
            <a:off x="3124200" y="6248400"/>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CA"/>
          </a:p>
        </p:txBody>
      </p:sp>
      <p:sp>
        <p:nvSpPr>
          <p:cNvPr id="18" name="Slide Number Placeholder 5"/>
          <p:cNvSpPr>
            <a:spLocks noGrp="1"/>
          </p:cNvSpPr>
          <p:nvPr>
            <p:ph type="sldNum" sz="quarter" idx="4"/>
          </p:nvPr>
        </p:nvSpPr>
        <p:spPr bwMode="auto">
          <a:xfrm>
            <a:off x="6553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87E512F2-4762-46F7-8038-B33322DF0AA4}" type="slidenum">
              <a:rPr lang="en-CA"/>
              <a:pPr>
                <a:defRPr/>
              </a:pPr>
              <a:t>‹#›</a:t>
            </a:fld>
            <a:endParaRPr lang="en-CA"/>
          </a:p>
        </p:txBody>
      </p:sp>
    </p:spTree>
  </p:cSld>
  <p:clrMap bg1="dk2" tx1="lt1" bg2="dk1" tx2="lt2" accent1="accent1" accent2="accent2" accent3="accent3" accent4="accent4" accent5="accent5" accent6="accent6" hlink="hlink" folHlink="folHlink"/>
  <p:sldLayoutIdLst>
    <p:sldLayoutId id="2147483689" r:id="rId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714620"/>
            <a:ext cx="8229600" cy="1143000"/>
          </a:xfrm>
        </p:spPr>
        <p:txBody>
          <a:bodyPr/>
          <a:lstStyle/>
          <a:p>
            <a:r>
              <a:rPr lang="en-US" baseline="0" dirty="0" smtClean="0">
                <a:latin typeface="Garamond" pitchFamily="18" charset="0"/>
              </a:rPr>
              <a:t>Reputation</a:t>
            </a:r>
          </a:p>
        </p:txBody>
      </p:sp>
      <p:sp>
        <p:nvSpPr>
          <p:cNvPr id="3" name="Text Placeholder 2"/>
          <p:cNvSpPr>
            <a:spLocks noGrp="1"/>
          </p:cNvSpPr>
          <p:nvPr>
            <p:ph type="body"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Intentional Copying</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Notice that intent to confuse is </a:t>
            </a:r>
            <a:r>
              <a:rPr lang="en-US" i="1" baseline="0" dirty="0" smtClean="0">
                <a:latin typeface="Garamond" pitchFamily="18" charset="0"/>
              </a:rPr>
              <a:t>not an element</a:t>
            </a:r>
          </a:p>
          <a:p>
            <a:pPr lvl="1"/>
            <a:r>
              <a:rPr lang="en-US" baseline="0" dirty="0" smtClean="0">
                <a:latin typeface="Garamond" pitchFamily="18" charset="0"/>
              </a:rPr>
              <a:t>The only element is likelihood of confusion on the part of the public</a:t>
            </a:r>
          </a:p>
          <a:p>
            <a:pPr lvl="1"/>
            <a:r>
              <a:rPr lang="en-US" baseline="0" dirty="0" smtClean="0">
                <a:latin typeface="Garamond" pitchFamily="18" charset="0"/>
              </a:rPr>
              <a:t>Intent to confuse by the defendant may support the inference that the public would in fact be likely to confused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 is Essential</a:t>
            </a:r>
            <a:endParaRPr lang="en-US" baseline="0" dirty="0" smtClean="0">
              <a:latin typeface="Garamond" pitchFamily="18" charset="0"/>
            </a:endParaRPr>
          </a:p>
        </p:txBody>
      </p:sp>
      <p:sp>
        <p:nvSpPr>
          <p:cNvPr id="3" name="Text Placeholder 2"/>
          <p:cNvSpPr>
            <a:spLocks noGrp="1"/>
          </p:cNvSpPr>
          <p:nvPr>
            <p:ph type="body" idx="1"/>
          </p:nvPr>
        </p:nvSpPr>
        <p:spPr>
          <a:xfrm>
            <a:off x="428596" y="1357298"/>
            <a:ext cx="8229600" cy="4525963"/>
          </a:xfrm>
        </p:spPr>
        <p:txBody>
          <a:bodyPr>
            <a:normAutofit fontScale="92500" lnSpcReduction="20000"/>
          </a:bodyPr>
          <a:lstStyle/>
          <a:p>
            <a:r>
              <a:rPr lang="en-US" dirty="0" smtClean="0">
                <a:solidFill>
                  <a:srgbClr val="66FF66"/>
                </a:solidFill>
                <a:latin typeface="Garamond" pitchFamily="18" charset="0"/>
              </a:rPr>
              <a:t> </a:t>
            </a:r>
            <a:r>
              <a:rPr lang="en-US" dirty="0" smtClean="0">
                <a:solidFill>
                  <a:srgbClr val="66FF66"/>
                </a:solidFill>
                <a:latin typeface="Garamond" pitchFamily="18" charset="0"/>
              </a:rPr>
              <a:t>He stated that only one-half of the retailers recalled the brand and amongst consumers, it had no more awareness than a fictitious brand. </a:t>
            </a:r>
            <a:r>
              <a:rPr lang="en-US" dirty="0" smtClean="0">
                <a:solidFill>
                  <a:srgbClr val="66FF66"/>
                </a:solidFill>
                <a:latin typeface="Garamond" pitchFamily="18" charset="0"/>
              </a:rPr>
              <a:t> . . . </a:t>
            </a:r>
            <a:r>
              <a:rPr lang="en-US" dirty="0" smtClean="0">
                <a:solidFill>
                  <a:srgbClr val="FFFF66"/>
                </a:solidFill>
                <a:latin typeface="Garamond" pitchFamily="18" charset="0"/>
              </a:rPr>
              <a:t>neither the consumer nor the retailer could consistently identify the plaintiff. </a:t>
            </a:r>
          </a:p>
          <a:p>
            <a:pPr lvl="0"/>
            <a:r>
              <a:rPr lang="en-US" baseline="0" dirty="0" smtClean="0">
                <a:solidFill>
                  <a:srgbClr val="66FF66"/>
                </a:solidFill>
                <a:latin typeface="Garamond" pitchFamily="18" charset="0"/>
              </a:rPr>
              <a:t>A </a:t>
            </a:r>
            <a:r>
              <a:rPr lang="en-US" baseline="0" dirty="0" smtClean="0">
                <a:solidFill>
                  <a:srgbClr val="66FF66"/>
                </a:solidFill>
                <a:latin typeface="Garamond" pitchFamily="18" charset="0"/>
              </a:rPr>
              <a:t>plaintiff need not be famous in order to enjoy the protection of its goodwill. However, there must exist some reputation with at least a segment of the public. Here, the volume of sales was also so small as to fail to establish any reputation or goodwill</a:t>
            </a:r>
            <a:r>
              <a:rPr lang="en-US" baseline="0" dirty="0" smtClean="0">
                <a:solidFill>
                  <a:srgbClr val="66FF66"/>
                </a:solidFill>
                <a:latin typeface="Garamond" pitchFamily="18" charset="0"/>
              </a:rPr>
              <a:t>.</a:t>
            </a:r>
          </a:p>
          <a:p>
            <a:pPr lvl="1"/>
            <a:r>
              <a:rPr lang="en-US" dirty="0" smtClean="0">
                <a:latin typeface="Garamond" pitchFamily="18" charset="0"/>
              </a:rPr>
              <a:t>Petals</a:t>
            </a:r>
            <a:endParaRPr lang="en-US" baseline="0" dirty="0" smtClean="0">
              <a:latin typeface="Garamond"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a:t>
            </a:r>
            <a:r>
              <a:rPr lang="en-US" dirty="0" smtClean="0">
                <a:latin typeface="Garamond" pitchFamily="18" charset="0"/>
              </a:rPr>
              <a:t> inferred from Similarity</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a:bodyPr>
          <a:lstStyle/>
          <a:p>
            <a:pPr lvl="0"/>
            <a:r>
              <a:rPr lang="en-US" baseline="0" dirty="0" smtClean="0">
                <a:latin typeface="Garamond" pitchFamily="18" charset="0"/>
              </a:rPr>
              <a:t>In </a:t>
            </a:r>
            <a:r>
              <a:rPr lang="en-US" baseline="0" dirty="0" smtClean="0">
                <a:latin typeface="Garamond" pitchFamily="18" charset="0"/>
              </a:rPr>
              <a:t>this case the defendant’s mark was confusingly similar to the plaintiff’s mark </a:t>
            </a:r>
          </a:p>
          <a:p>
            <a:pPr lvl="1"/>
            <a:r>
              <a:rPr lang="en-US" baseline="0" dirty="0" smtClean="0">
                <a:latin typeface="Garamond" pitchFamily="18" charset="0"/>
              </a:rPr>
              <a:t>Why can we not draw the inference that the product had a reputation, as in Ray Plastics?</a:t>
            </a:r>
          </a:p>
          <a:p>
            <a:pPr lvl="0"/>
            <a:r>
              <a:rPr lang="en-US" baseline="0" dirty="0" smtClean="0">
                <a:latin typeface="Garamond" pitchFamily="18" charset="0"/>
              </a:rPr>
              <a:t>This case illustrates that reputation and confusion are distinct elements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 and Confusion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Ray Plastics shows that reputation and confusion are related</a:t>
            </a:r>
          </a:p>
          <a:p>
            <a:pPr lvl="0"/>
            <a:r>
              <a:rPr lang="en-US" baseline="0" dirty="0" smtClean="0">
                <a:latin typeface="Garamond" pitchFamily="18" charset="0"/>
              </a:rPr>
              <a:t>Petals shows that they are distinct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Descriptive Marks</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Once it is established that these words are both the name of a product and descriptive of that product, the difficulty of establishing a passing off merely by the use of those words in relation to the product is extreme.  </a:t>
            </a:r>
          </a:p>
          <a:p>
            <a:pPr lvl="2"/>
            <a:r>
              <a:rPr lang="en-US" baseline="0" dirty="0" smtClean="0">
                <a:latin typeface="Garamond" pitchFamily="18" charset="0"/>
              </a:rPr>
              <a:t>Canadian Shredded Wheat v Kellogg</a:t>
            </a:r>
          </a:p>
          <a:p>
            <a:pPr lvl="0"/>
            <a:r>
              <a:rPr lang="en-US" baseline="0" dirty="0" smtClean="0">
                <a:latin typeface="Garamond" pitchFamily="18" charset="0"/>
              </a:rPr>
              <a:t>Why?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Generic Marks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If the mark is the </a:t>
            </a:r>
            <a:r>
              <a:rPr lang="en-US" i="1" baseline="0" dirty="0" smtClean="0">
                <a:latin typeface="Garamond" pitchFamily="18" charset="0"/>
              </a:rPr>
              <a:t>name of product </a:t>
            </a:r>
          </a:p>
          <a:p>
            <a:pPr lvl="1"/>
            <a:r>
              <a:rPr lang="en-US" baseline="0" dirty="0" smtClean="0">
                <a:latin typeface="Garamond" pitchFamily="18" charset="0"/>
              </a:rPr>
              <a:t>It is </a:t>
            </a:r>
            <a:r>
              <a:rPr lang="en-US" i="1" baseline="0" dirty="0" smtClean="0">
                <a:latin typeface="Garamond" pitchFamily="18" charset="0"/>
              </a:rPr>
              <a:t>not </a:t>
            </a:r>
            <a:r>
              <a:rPr lang="en-US" i="1" baseline="0" dirty="0" err="1" smtClean="0">
                <a:latin typeface="Garamond" pitchFamily="18" charset="0"/>
              </a:rPr>
              <a:t>registrable</a:t>
            </a:r>
            <a:r>
              <a:rPr lang="en-US" i="1" baseline="0" dirty="0" smtClean="0">
                <a:latin typeface="Garamond" pitchFamily="18" charset="0"/>
              </a:rPr>
              <a:t> under the Trade-marks Act</a:t>
            </a:r>
          </a:p>
          <a:p>
            <a:pPr lvl="2"/>
            <a:r>
              <a:rPr lang="en-US" baseline="0" dirty="0" smtClean="0">
                <a:latin typeface="Garamond" pitchFamily="18" charset="0"/>
              </a:rPr>
              <a:t>S.12(1)(c)</a:t>
            </a:r>
          </a:p>
          <a:p>
            <a:pPr lvl="0"/>
            <a:r>
              <a:rPr lang="en-US" baseline="0" dirty="0" smtClean="0">
                <a:latin typeface="Garamond" pitchFamily="18" charset="0"/>
              </a:rPr>
              <a:t>It essentially impossible to establish reputation in a passing off action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Descriptive Marks</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Under the Trade-marks Act a mark which is descriptive can only be registered if it has acquired “distinctiveness”</a:t>
            </a:r>
          </a:p>
          <a:p>
            <a:pPr lvl="0"/>
            <a:r>
              <a:rPr lang="en-US" baseline="0" dirty="0" smtClean="0">
                <a:latin typeface="Garamond" pitchFamily="18" charset="0"/>
              </a:rPr>
              <a:t>In order to establish reputation in a passing off action it is necessary to establish “secondary meaning”</a:t>
            </a:r>
          </a:p>
          <a:p>
            <a:pPr lvl="1"/>
            <a:r>
              <a:rPr lang="en-US" baseline="0" dirty="0" smtClean="0">
                <a:latin typeface="Garamond" pitchFamily="18" charset="0"/>
              </a:rPr>
              <a:t>“Secondary meaning” is the meaning of the descriptive term as a mark, in addition to its meaning as a description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err="1" smtClean="0">
                <a:latin typeface="Garamond" pitchFamily="18" charset="0"/>
              </a:rPr>
              <a:t>Reddaway</a:t>
            </a:r>
            <a:r>
              <a:rPr lang="en-US" baseline="0" dirty="0" smtClean="0">
                <a:latin typeface="Garamond" pitchFamily="18" charset="0"/>
              </a:rPr>
              <a:t> v </a:t>
            </a:r>
            <a:r>
              <a:rPr lang="en-US" baseline="0" dirty="0" err="1" smtClean="0">
                <a:latin typeface="Garamond" pitchFamily="18" charset="0"/>
              </a:rPr>
              <a:t>Banham</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Is the “camel hair belting” case an example of</a:t>
            </a:r>
          </a:p>
          <a:p>
            <a:pPr lvl="1"/>
            <a:r>
              <a:rPr lang="en-US" baseline="0" dirty="0" smtClean="0">
                <a:latin typeface="Garamond" pitchFamily="18" charset="0"/>
              </a:rPr>
              <a:t>A generic mark?</a:t>
            </a:r>
          </a:p>
          <a:p>
            <a:pPr lvl="1"/>
            <a:r>
              <a:rPr lang="en-US" baseline="0" dirty="0" smtClean="0">
                <a:latin typeface="Garamond" pitchFamily="18" charset="0"/>
              </a:rPr>
              <a:t>Or a descriptive mark?</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Oxford </a:t>
            </a:r>
            <a:r>
              <a:rPr lang="en-US" baseline="0" dirty="0" err="1" smtClean="0">
                <a:latin typeface="Garamond" pitchFamily="18" charset="0"/>
              </a:rPr>
              <a:t>Pendaflex</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Issues</a:t>
            </a:r>
          </a:p>
          <a:p>
            <a:pPr lvl="1"/>
            <a:r>
              <a:rPr lang="en-US" baseline="0" dirty="0" smtClean="0">
                <a:latin typeface="Garamond" pitchFamily="18" charset="0"/>
              </a:rPr>
              <a:t>1 Did the trial judge err in finding that the trays originated from several sources</a:t>
            </a:r>
          </a:p>
          <a:p>
            <a:pPr lvl="2"/>
            <a:r>
              <a:rPr lang="en-US" baseline="0" dirty="0" smtClean="0">
                <a:latin typeface="Garamond" pitchFamily="18" charset="0"/>
              </a:rPr>
              <a:t>This finding implies that no single source developed a reputation</a:t>
            </a:r>
          </a:p>
          <a:p>
            <a:pPr lvl="1"/>
            <a:r>
              <a:rPr lang="en-US" baseline="0" dirty="0" smtClean="0">
                <a:latin typeface="Garamond" pitchFamily="18" charset="0"/>
              </a:rPr>
              <a:t>2 Is it necessary to show that consumers associated the mark a particular </a:t>
            </a:r>
            <a:r>
              <a:rPr lang="en-US" i="1" baseline="0" dirty="0" smtClean="0">
                <a:latin typeface="Garamond" pitchFamily="18" charset="0"/>
              </a:rPr>
              <a:t>known source</a:t>
            </a:r>
          </a:p>
          <a:p>
            <a:pPr lvl="2"/>
            <a:r>
              <a:rPr lang="en-US" baseline="0" dirty="0" smtClean="0">
                <a:latin typeface="Garamond" pitchFamily="18" charset="0"/>
              </a:rPr>
              <a:t>Or is it sufficient if consumers associate the mark with a </a:t>
            </a:r>
            <a:r>
              <a:rPr lang="en-US" i="1" baseline="0" dirty="0" smtClean="0">
                <a:latin typeface="Garamond" pitchFamily="18" charset="0"/>
              </a:rPr>
              <a:t>single source, though they do not know the source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Oxford </a:t>
            </a:r>
            <a:r>
              <a:rPr lang="en-US" baseline="0" dirty="0" err="1" smtClean="0">
                <a:latin typeface="Garamond" pitchFamily="18" charset="0"/>
              </a:rPr>
              <a:t>Pendaflex</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lnSpcReduction="20000"/>
          </a:bodyPr>
          <a:lstStyle/>
          <a:p>
            <a:pPr lvl="0"/>
            <a:r>
              <a:rPr lang="en-US" baseline="0" dirty="0" smtClean="0">
                <a:latin typeface="Garamond" pitchFamily="18" charset="0"/>
              </a:rPr>
              <a:t>Second issue</a:t>
            </a:r>
          </a:p>
          <a:p>
            <a:pPr lvl="1"/>
            <a:r>
              <a:rPr lang="en-US" baseline="0" dirty="0" smtClean="0">
                <a:solidFill>
                  <a:srgbClr val="66FF66"/>
                </a:solidFill>
                <a:latin typeface="Garamond" pitchFamily="18" charset="0"/>
              </a:rPr>
              <a:t>It is to be noted that in the first part of the observation of Russell L.J. there seems to be a requirement that the purchasing public be left with the impression that the goods of the defendant are the goods of the plaintiff. The next part of the paragraph makes it clear, however, that all that need be left in the mind of the purchaser is the idea that all of the pills (in that case, by reason of their shape, size and mode of marking), came from "one trade source". There is in that standard no need for the plaintiff to take the next and difficult step of showing that the customer must have known or believed that the only source of the product was the plaintiff. . .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a:t>
            </a:r>
          </a:p>
        </p:txBody>
      </p:sp>
      <p:sp>
        <p:nvSpPr>
          <p:cNvPr id="3" name="Text Placeholder 2"/>
          <p:cNvSpPr>
            <a:spLocks noGrp="1"/>
          </p:cNvSpPr>
          <p:nvPr>
            <p:ph type="body" idx="1"/>
          </p:nvPr>
        </p:nvSpPr>
        <p:spPr/>
        <p:txBody>
          <a:bodyPr/>
          <a:lstStyle/>
          <a:p>
            <a:pPr lvl="0"/>
            <a:r>
              <a:rPr lang="en-US" baseline="0" dirty="0" smtClean="0">
                <a:latin typeface="Garamond" pitchFamily="18" charset="0"/>
              </a:rPr>
              <a:t>Reputation means that an association has been established between the mark and the source</a:t>
            </a:r>
          </a:p>
          <a:p>
            <a:pPr lvl="0"/>
            <a:r>
              <a:rPr lang="en-US" baseline="0" dirty="0" smtClean="0">
                <a:latin typeface="Garamond" pitchFamily="18" charset="0"/>
              </a:rPr>
              <a:t>It does </a:t>
            </a:r>
            <a:r>
              <a:rPr lang="en-US" i="1" baseline="0" dirty="0" smtClean="0">
                <a:latin typeface="Garamond" pitchFamily="18" charset="0"/>
              </a:rPr>
              <a:t>not mean that the source has a “good” reputation</a:t>
            </a:r>
          </a:p>
          <a:p>
            <a:pPr lvl="1"/>
            <a:r>
              <a:rPr lang="en-US" baseline="0" dirty="0" smtClean="0">
                <a:latin typeface="Garamond" pitchFamily="18" charset="0"/>
              </a:rPr>
              <a:t>The quality of the wares is left for the consumer to judge</a:t>
            </a:r>
          </a:p>
          <a:p>
            <a:pPr lvl="1"/>
            <a:r>
              <a:rPr lang="en-US" baseline="0" dirty="0" smtClean="0">
                <a:latin typeface="Garamond" pitchFamily="18" charset="0"/>
              </a:rPr>
              <a:t>The law protects the association between the mark and the wares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Oxford </a:t>
            </a:r>
            <a:r>
              <a:rPr lang="en-US" baseline="0" dirty="0" err="1" smtClean="0">
                <a:latin typeface="Garamond" pitchFamily="18" charset="0"/>
              </a:rPr>
              <a:t>Pendaflex</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a:bodyPr>
          <a:lstStyle/>
          <a:p>
            <a:pPr lvl="0"/>
            <a:r>
              <a:rPr lang="en-US" baseline="0" dirty="0" smtClean="0">
                <a:latin typeface="Garamond" pitchFamily="18" charset="0"/>
              </a:rPr>
              <a:t>First issue</a:t>
            </a:r>
          </a:p>
          <a:p>
            <a:pPr lvl="1"/>
            <a:r>
              <a:rPr lang="en-US" baseline="0" dirty="0" smtClean="0">
                <a:latin typeface="Garamond" pitchFamily="18" charset="0"/>
              </a:rPr>
              <a:t>The mark must </a:t>
            </a:r>
            <a:r>
              <a:rPr lang="en-US" i="1" baseline="0" dirty="0" smtClean="0">
                <a:latin typeface="Garamond" pitchFamily="18" charset="0"/>
              </a:rPr>
              <a:t>in fact be distinctive of a single source</a:t>
            </a:r>
          </a:p>
          <a:p>
            <a:pPr lvl="1"/>
            <a:r>
              <a:rPr lang="en-US" baseline="0" dirty="0" smtClean="0">
                <a:solidFill>
                  <a:srgbClr val="66FF66"/>
                </a:solidFill>
                <a:latin typeface="Garamond" pitchFamily="18" charset="0"/>
              </a:rPr>
              <a:t>In the end the trial Judge concluded, and rightly if I may say so, </a:t>
            </a:r>
            <a:r>
              <a:rPr lang="en-US" baseline="0" dirty="0" smtClean="0">
                <a:solidFill>
                  <a:srgbClr val="FFFF66"/>
                </a:solidFill>
                <a:latin typeface="Garamond" pitchFamily="18" charset="0"/>
              </a:rPr>
              <a:t>that all these stacking trays had a common origin in the aforementioned American manufacturer</a:t>
            </a:r>
            <a:r>
              <a:rPr lang="en-US" baseline="0" dirty="0" smtClean="0">
                <a:solidFill>
                  <a:srgbClr val="66FF66"/>
                </a:solidFill>
                <a:latin typeface="Garamond" pitchFamily="18" charset="0"/>
              </a:rPr>
              <a:t>, that nothing had been adapted or created by any of the suppliers, including the appellant, which made any of these trays distinctive</a:t>
            </a:r>
            <a:r>
              <a:rPr lang="en-US" baseline="0" dirty="0" smtClean="0">
                <a:solidFill>
                  <a:srgbClr val="FFFF66"/>
                </a:solidFill>
                <a:latin typeface="Garamond" pitchFamily="18" charset="0"/>
              </a:rPr>
              <a:t>, and consequently no secondary meaning had been acquired </a:t>
            </a:r>
            <a:r>
              <a:rPr lang="en-US" baseline="0" dirty="0" smtClean="0">
                <a:solidFill>
                  <a:srgbClr val="66FF66"/>
                </a:solidFill>
                <a:latin typeface="Garamond" pitchFamily="18" charset="0"/>
              </a:rPr>
              <a:t>by the product of the appellant in the market.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Extended Passing Off</a:t>
            </a:r>
          </a:p>
        </p:txBody>
      </p:sp>
      <p:sp>
        <p:nvSpPr>
          <p:cNvPr id="3" name="Text Placeholder 2"/>
          <p:cNvSpPr>
            <a:spLocks noGrp="1"/>
          </p:cNvSpPr>
          <p:nvPr>
            <p:ph type="body" idx="1"/>
          </p:nvPr>
        </p:nvSpPr>
        <p:spPr/>
        <p:txBody>
          <a:bodyPr/>
          <a:lstStyle/>
          <a:p>
            <a:pPr lvl="0"/>
            <a:r>
              <a:rPr lang="en-US" baseline="0" dirty="0" err="1" smtClean="0">
                <a:latin typeface="Garamond" pitchFamily="18" charset="0"/>
              </a:rPr>
              <a:t>Erven</a:t>
            </a:r>
            <a:r>
              <a:rPr lang="en-US" baseline="0" dirty="0" smtClean="0">
                <a:latin typeface="Garamond" pitchFamily="18" charset="0"/>
              </a:rPr>
              <a:t> </a:t>
            </a:r>
            <a:r>
              <a:rPr lang="en-US" baseline="0" dirty="0" err="1" smtClean="0">
                <a:latin typeface="Garamond" pitchFamily="18" charset="0"/>
              </a:rPr>
              <a:t>Warnick</a:t>
            </a:r>
            <a:r>
              <a:rPr lang="en-US" baseline="0" dirty="0" smtClean="0">
                <a:latin typeface="Garamond" pitchFamily="18" charset="0"/>
              </a:rPr>
              <a:t> carves out an exception to the rule that the mark must be distinctive of a single source</a:t>
            </a:r>
          </a:p>
          <a:p>
            <a:pPr lvl="1"/>
            <a:r>
              <a:rPr lang="en-US" baseline="0" dirty="0" smtClean="0">
                <a:latin typeface="Garamond" pitchFamily="18" charset="0"/>
              </a:rPr>
              <a:t>Is the exception justified?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Limits of Passing Off</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“A defendant, however, does no wrong by entering a market created by another and there competing with its creator.” </a:t>
            </a:r>
          </a:p>
          <a:p>
            <a:pPr lvl="2"/>
            <a:r>
              <a:rPr lang="en-US" baseline="0" dirty="0" smtClean="0">
                <a:latin typeface="Garamond" pitchFamily="18" charset="0"/>
              </a:rPr>
              <a:t>Cadbury Schweppes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Limits of Passing Off</a:t>
            </a:r>
          </a:p>
        </p:txBody>
      </p:sp>
      <p:sp>
        <p:nvSpPr>
          <p:cNvPr id="3" name="Text Placeholder 2"/>
          <p:cNvSpPr>
            <a:spLocks noGrp="1"/>
          </p:cNvSpPr>
          <p:nvPr>
            <p:ph type="body" idx="1"/>
          </p:nvPr>
        </p:nvSpPr>
        <p:spPr/>
        <p:txBody>
          <a:bodyPr/>
          <a:lstStyle/>
          <a:p>
            <a:pPr lvl="0"/>
            <a:r>
              <a:rPr lang="en-US" smtClean="0">
                <a:solidFill>
                  <a:srgbClr val="66FF66"/>
                </a:solidFill>
                <a:latin typeface="Garamond" pitchFamily="18" charset="0"/>
              </a:rPr>
              <a:t>The </a:t>
            </a:r>
            <a:r>
              <a:rPr lang="en-US" dirty="0" smtClean="0">
                <a:solidFill>
                  <a:srgbClr val="66FF66"/>
                </a:solidFill>
                <a:latin typeface="Garamond" pitchFamily="18" charset="0"/>
              </a:rPr>
              <a:t>line may be difficult to draw; but, unless it is drawn, competition will be stifled. The test applied by Powell J in the instant case was to inquire whether the consuming public was confused or misled by the get-up, the formula or the advertising of the respondent's product into thinking that it was the appellants' product.  And he held on the facts that the public was not deceived. </a:t>
            </a:r>
            <a:endParaRPr lang="en-US" dirty="0" smtClean="0">
              <a:solidFill>
                <a:srgbClr val="66FF66"/>
              </a:solidFill>
              <a:latin typeface="Garamond" pitchFamily="18" charset="0"/>
            </a:endParaRPr>
          </a:p>
          <a:p>
            <a:pPr lvl="1"/>
            <a:r>
              <a:rPr lang="en-US" baseline="0" dirty="0" smtClean="0">
                <a:latin typeface="Garamond" pitchFamily="18" charset="0"/>
              </a:rPr>
              <a:t>Cadbury </a:t>
            </a:r>
            <a:r>
              <a:rPr lang="en-US" baseline="0" dirty="0" smtClean="0">
                <a:latin typeface="Garamond" pitchFamily="18" charset="0"/>
              </a:rPr>
              <a:t>Schweppes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a:t>
            </a: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It must be established that consumers have, by reason of the appearance of the goods of the plaintiff, come to regard them as having some one trade source or provenance, whether manufacturing or marketing,</a:t>
            </a:r>
          </a:p>
          <a:p>
            <a:pPr lvl="3"/>
            <a:r>
              <a:rPr lang="en-US" baseline="0" dirty="0" smtClean="0">
                <a:latin typeface="Garamond" pitchFamily="18" charset="0"/>
              </a:rPr>
              <a:t>Roche Products Ltd. v. </a:t>
            </a:r>
            <a:r>
              <a:rPr lang="en-US" baseline="0" dirty="0" err="1" smtClean="0">
                <a:latin typeface="Garamond" pitchFamily="18" charset="0"/>
              </a:rPr>
              <a:t>Berk</a:t>
            </a:r>
            <a:r>
              <a:rPr lang="en-US" baseline="0" dirty="0" smtClean="0">
                <a:latin typeface="Garamond" pitchFamily="18" charset="0"/>
              </a:rPr>
              <a:t> Pharmaceuticals Ltd., [1973] R.P.C. 473 (C.A.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Reputation</a:t>
            </a:r>
          </a:p>
        </p:txBody>
      </p:sp>
      <p:sp>
        <p:nvSpPr>
          <p:cNvPr id="3" name="Text Placeholder 2"/>
          <p:cNvSpPr>
            <a:spLocks noGrp="1"/>
          </p:cNvSpPr>
          <p:nvPr>
            <p:ph type="body" idx="1"/>
          </p:nvPr>
        </p:nvSpPr>
        <p:spPr/>
        <p:txBody>
          <a:bodyPr>
            <a:normAutofit/>
          </a:bodyPr>
          <a:lstStyle/>
          <a:p>
            <a:pPr lvl="0"/>
            <a:r>
              <a:rPr lang="en-US" baseline="0" dirty="0" smtClean="0">
                <a:solidFill>
                  <a:srgbClr val="66FF66"/>
                </a:solidFill>
                <a:latin typeface="Garamond" pitchFamily="18" charset="0"/>
              </a:rPr>
              <a:t>. . .it matters not that [the consumers] have no idea at all of the identity of that trade source or provenance.  </a:t>
            </a:r>
          </a:p>
          <a:p>
            <a:pPr lvl="3"/>
            <a:r>
              <a:rPr lang="en-US" baseline="0" dirty="0" smtClean="0">
                <a:latin typeface="Garamond" pitchFamily="18" charset="0"/>
              </a:rPr>
              <a:t>Roche Products Ltd. v. </a:t>
            </a:r>
            <a:r>
              <a:rPr lang="en-US" baseline="0" dirty="0" err="1" smtClean="0">
                <a:latin typeface="Garamond" pitchFamily="18" charset="0"/>
              </a:rPr>
              <a:t>Berk</a:t>
            </a:r>
            <a:r>
              <a:rPr lang="en-US" baseline="0" dirty="0" smtClean="0">
                <a:latin typeface="Garamond" pitchFamily="18" charset="0"/>
              </a:rPr>
              <a:t> Pharmaceuticals Ltd., [1973] R.P.C. 473 (C.A.)  </a:t>
            </a:r>
          </a:p>
          <a:p>
            <a:pPr lvl="0"/>
            <a:r>
              <a:rPr lang="en-US" baseline="0" dirty="0" smtClean="0">
                <a:latin typeface="Garamond" pitchFamily="18" charset="0"/>
              </a:rPr>
              <a:t>This is sound in principle – so long as there is in fact one source and consumers associate the mark with a source, the “virtuous circle” will function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Establishing Reputation</a:t>
            </a:r>
          </a:p>
        </p:txBody>
      </p:sp>
      <p:sp>
        <p:nvSpPr>
          <p:cNvPr id="3" name="Text Placeholder 2"/>
          <p:cNvSpPr>
            <a:spLocks noGrp="1"/>
          </p:cNvSpPr>
          <p:nvPr>
            <p:ph type="body" idx="1"/>
          </p:nvPr>
        </p:nvSpPr>
        <p:spPr/>
        <p:txBody>
          <a:bodyPr>
            <a:normAutofit lnSpcReduction="10000"/>
          </a:bodyPr>
          <a:lstStyle/>
          <a:p>
            <a:pPr lvl="0"/>
            <a:r>
              <a:rPr lang="en-US" baseline="0" dirty="0" smtClean="0">
                <a:latin typeface="Garamond" pitchFamily="18" charset="0"/>
              </a:rPr>
              <a:t>It may be helpful to think of there being two elements: to establish a reputation the mark must be</a:t>
            </a:r>
          </a:p>
          <a:p>
            <a:pPr lvl="1"/>
            <a:r>
              <a:rPr lang="en-US" baseline="0" dirty="0" smtClean="0">
                <a:latin typeface="Garamond" pitchFamily="18" charset="0"/>
              </a:rPr>
              <a:t>Distinctive</a:t>
            </a:r>
          </a:p>
          <a:p>
            <a:pPr lvl="2"/>
            <a:r>
              <a:rPr lang="en-US" baseline="0" dirty="0" smtClean="0">
                <a:latin typeface="Garamond" pitchFamily="18" charset="0"/>
              </a:rPr>
              <a:t>That is, </a:t>
            </a:r>
            <a:r>
              <a:rPr lang="en-US" i="1" baseline="0" dirty="0" smtClean="0">
                <a:latin typeface="Garamond" pitchFamily="18" charset="0"/>
              </a:rPr>
              <a:t>capable of identifying a source</a:t>
            </a:r>
          </a:p>
          <a:p>
            <a:pPr lvl="2"/>
            <a:r>
              <a:rPr lang="en-US" baseline="0" dirty="0" smtClean="0">
                <a:latin typeface="Garamond" pitchFamily="18" charset="0"/>
              </a:rPr>
              <a:t>Note that it is possible for a mark which is not inherently distinctive to acquire distinctiveness through long association</a:t>
            </a:r>
          </a:p>
          <a:p>
            <a:pPr lvl="3"/>
            <a:r>
              <a:rPr lang="en-US" baseline="0" dirty="0" err="1" smtClean="0">
                <a:latin typeface="Garamond" pitchFamily="18" charset="0"/>
              </a:rPr>
              <a:t>Eg</a:t>
            </a:r>
            <a:r>
              <a:rPr lang="en-US" baseline="0" dirty="0" smtClean="0">
                <a:latin typeface="Garamond" pitchFamily="18" charset="0"/>
              </a:rPr>
              <a:t> Molson Canadian</a:t>
            </a:r>
          </a:p>
          <a:p>
            <a:pPr lvl="1"/>
            <a:r>
              <a:rPr lang="en-US" baseline="0" dirty="0" smtClean="0">
                <a:latin typeface="Garamond" pitchFamily="18" charset="0"/>
              </a:rPr>
              <a:t>Associated with a single source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Survey Evidence</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latin typeface="Garamond" pitchFamily="18" charset="0"/>
              </a:rPr>
              <a:t>Reputation is very often established through the use of consumer survey evidence</a:t>
            </a:r>
          </a:p>
          <a:p>
            <a:pPr lvl="1"/>
            <a:r>
              <a:rPr lang="en-US" baseline="0" dirty="0" smtClean="0">
                <a:latin typeface="Garamond" pitchFamily="18" charset="0"/>
              </a:rPr>
              <a:t>See </a:t>
            </a:r>
            <a:r>
              <a:rPr lang="en-US" baseline="0" dirty="0" err="1" smtClean="0">
                <a:latin typeface="Garamond" pitchFamily="18" charset="0"/>
              </a:rPr>
              <a:t>eg</a:t>
            </a:r>
            <a:r>
              <a:rPr lang="en-US" baseline="0" dirty="0" smtClean="0">
                <a:latin typeface="Garamond" pitchFamily="18" charset="0"/>
              </a:rPr>
              <a:t> Petals v Winners</a:t>
            </a:r>
          </a:p>
          <a:p>
            <a:pPr lvl="0"/>
            <a:r>
              <a:rPr lang="en-US" baseline="0" dirty="0" smtClean="0">
                <a:latin typeface="Garamond" pitchFamily="18" charset="0"/>
              </a:rPr>
              <a:t>But this is not always essential</a:t>
            </a:r>
          </a:p>
          <a:p>
            <a:pPr lvl="1"/>
            <a:r>
              <a:rPr lang="en-US" baseline="0" dirty="0" smtClean="0">
                <a:latin typeface="Garamond" pitchFamily="18" charset="0"/>
              </a:rPr>
              <a:t>See Ray </a:t>
            </a:r>
            <a:r>
              <a:rPr lang="en-US" baseline="0" dirty="0" smtClean="0">
                <a:latin typeface="Garamond" pitchFamily="18" charset="0"/>
              </a:rPr>
              <a:t>Plastics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Survey Evidence</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dirty="0" smtClean="0">
                <a:solidFill>
                  <a:srgbClr val="66FF66"/>
                </a:solidFill>
                <a:latin typeface="Garamond" pitchFamily="18" charset="0"/>
              </a:rPr>
              <a:t>The position of </a:t>
            </a:r>
            <a:r>
              <a:rPr lang="en-US" dirty="0" err="1" smtClean="0">
                <a:solidFill>
                  <a:srgbClr val="66FF66"/>
                </a:solidFill>
                <a:latin typeface="Garamond" pitchFamily="18" charset="0"/>
              </a:rPr>
              <a:t>Brushcraft</a:t>
            </a:r>
            <a:r>
              <a:rPr lang="en-US" dirty="0" smtClean="0">
                <a:solidFill>
                  <a:srgbClr val="66FF66"/>
                </a:solidFill>
                <a:latin typeface="Garamond" pitchFamily="18" charset="0"/>
              </a:rPr>
              <a:t> is that there was simply no evidence to support the trial judge's conclusion that the Snow Trooper had established any reputation or that its get-up had acquired any secondary meaning. In particular, </a:t>
            </a:r>
            <a:r>
              <a:rPr lang="en-US" dirty="0" smtClean="0">
                <a:solidFill>
                  <a:srgbClr val="FFFF66"/>
                </a:solidFill>
                <a:latin typeface="Garamond" pitchFamily="18" charset="0"/>
              </a:rPr>
              <a:t>there was no evidence from consumers or marketing experts and no surveys. </a:t>
            </a:r>
            <a:endParaRPr lang="en-US" dirty="0" smtClean="0">
              <a:solidFill>
                <a:srgbClr val="FFFF66"/>
              </a:solidFill>
              <a:latin typeface="Garamond" pitchFamily="18" charset="0"/>
            </a:endParaRPr>
          </a:p>
          <a:p>
            <a:pPr lvl="1"/>
            <a:r>
              <a:rPr lang="en-US" baseline="0" dirty="0" smtClean="0">
                <a:latin typeface="Garamond" pitchFamily="18" charset="0"/>
              </a:rPr>
              <a:t>See </a:t>
            </a:r>
            <a:r>
              <a:rPr lang="en-US" baseline="0" dirty="0" smtClean="0">
                <a:latin typeface="Garamond" pitchFamily="18" charset="0"/>
              </a:rPr>
              <a:t>Ray </a:t>
            </a:r>
            <a:r>
              <a:rPr lang="en-US" baseline="0" dirty="0" smtClean="0">
                <a:latin typeface="Garamond" pitchFamily="18" charset="0"/>
              </a:rPr>
              <a:t>Plastics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Inherent Distinctiveness</a:t>
            </a:r>
            <a:endParaRPr lang="en-US" baseline="0" dirty="0" smtClean="0">
              <a:latin typeface="Garamond" pitchFamily="18" charset="0"/>
            </a:endParaRPr>
          </a:p>
        </p:txBody>
      </p:sp>
      <p:sp>
        <p:nvSpPr>
          <p:cNvPr id="3" name="Text Placeholder 2"/>
          <p:cNvSpPr>
            <a:spLocks noGrp="1"/>
          </p:cNvSpPr>
          <p:nvPr>
            <p:ph type="body" idx="1"/>
          </p:nvPr>
        </p:nvSpPr>
        <p:spPr/>
        <p:txBody>
          <a:bodyPr/>
          <a:lstStyle/>
          <a:p>
            <a:pPr lvl="0"/>
            <a:r>
              <a:rPr lang="en-US" baseline="0" dirty="0" smtClean="0">
                <a:solidFill>
                  <a:srgbClr val="66FF66"/>
                </a:solidFill>
                <a:latin typeface="Garamond" pitchFamily="18" charset="0"/>
              </a:rPr>
              <a:t>. . .the rule is that the more distinctive a product, the more easily one can establish reputation.</a:t>
            </a:r>
          </a:p>
          <a:p>
            <a:pPr lvl="2"/>
            <a:r>
              <a:rPr lang="en-US" baseline="0" dirty="0" smtClean="0">
                <a:latin typeface="Garamond" pitchFamily="18" charset="0"/>
              </a:rPr>
              <a:t>Ray Plastics</a:t>
            </a:r>
          </a:p>
          <a:p>
            <a:pPr lvl="1"/>
            <a:r>
              <a:rPr lang="en-US" baseline="0" dirty="0" smtClean="0">
                <a:latin typeface="Garamond" pitchFamily="18" charset="0"/>
              </a:rPr>
              <a:t>The reference to “product” is because this is a case of “get up” where the shape of the product itself is distinctive</a:t>
            </a:r>
          </a:p>
          <a:p>
            <a:pPr lvl="1"/>
            <a:r>
              <a:rPr lang="en-US" baseline="0" dirty="0" smtClean="0">
                <a:latin typeface="Garamond" pitchFamily="18" charset="0"/>
              </a:rPr>
              <a:t>The same applies to marks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latin typeface="Garamond" pitchFamily="18" charset="0"/>
              </a:rPr>
              <a:t>Intentional Copying</a:t>
            </a:r>
            <a:endParaRPr lang="en-US" baseline="0" dirty="0" smtClean="0">
              <a:latin typeface="Garamond" pitchFamily="18" charset="0"/>
            </a:endParaRPr>
          </a:p>
        </p:txBody>
      </p:sp>
      <p:sp>
        <p:nvSpPr>
          <p:cNvPr id="3" name="Text Placeholder 2"/>
          <p:cNvSpPr>
            <a:spLocks noGrp="1"/>
          </p:cNvSpPr>
          <p:nvPr>
            <p:ph type="body" idx="1"/>
          </p:nvPr>
        </p:nvSpPr>
        <p:spPr/>
        <p:txBody>
          <a:bodyPr>
            <a:normAutofit fontScale="92500" lnSpcReduction="10000"/>
          </a:bodyPr>
          <a:lstStyle/>
          <a:p>
            <a:pPr lvl="0"/>
            <a:r>
              <a:rPr lang="en-US" baseline="0" dirty="0" smtClean="0">
                <a:latin typeface="Garamond" pitchFamily="18" charset="0"/>
              </a:rPr>
              <a:t>Copying of a distinctive mark can give rise to an inference of reputation: </a:t>
            </a:r>
            <a:r>
              <a:rPr lang="en-US" i="1" baseline="0" dirty="0" smtClean="0">
                <a:latin typeface="Garamond" pitchFamily="18" charset="0"/>
              </a:rPr>
              <a:t>Ray Plastics</a:t>
            </a:r>
          </a:p>
          <a:p>
            <a:pPr lvl="0"/>
            <a:r>
              <a:rPr lang="en-US" baseline="0" dirty="0" smtClean="0">
                <a:solidFill>
                  <a:srgbClr val="66FF66"/>
                </a:solidFill>
                <a:latin typeface="Garamond" pitchFamily="18" charset="0"/>
              </a:rPr>
              <a:t>"If he imitates the other's trademark or </a:t>
            </a:r>
            <a:r>
              <a:rPr lang="en-US" baseline="0" dirty="0" err="1" smtClean="0">
                <a:solidFill>
                  <a:srgbClr val="66FF66"/>
                </a:solidFill>
                <a:latin typeface="Garamond" pitchFamily="18" charset="0"/>
              </a:rPr>
              <a:t>tradename</a:t>
            </a:r>
            <a:r>
              <a:rPr lang="en-US" baseline="0" dirty="0" smtClean="0">
                <a:solidFill>
                  <a:srgbClr val="66FF66"/>
                </a:solidFill>
                <a:latin typeface="Garamond" pitchFamily="18" charset="0"/>
              </a:rPr>
              <a:t> knowingly and acts in other ways to convey the impression that his business is associated with the other, the inference may reasonably be drawn that there are prospective customers to be misled."  </a:t>
            </a:r>
          </a:p>
          <a:p>
            <a:pPr lvl="0"/>
            <a:r>
              <a:rPr lang="en-US" baseline="0" dirty="0" smtClean="0">
                <a:latin typeface="Garamond" pitchFamily="18" charset="0"/>
              </a:rPr>
              <a:t>The inference of "prospective customers to be misled" means that the product had a reputation, that the get-up had secondary meaning. </a:t>
            </a:r>
          </a:p>
        </p:txBody>
      </p:sp>
    </p:spTree>
  </p:cSld>
  <p:clrMapOvr>
    <a:masterClrMapping/>
  </p:clrMapOvr>
</p:sld>
</file>

<file path=ppt/theme/theme1.xml><?xml version="1.0" encoding="utf-8"?>
<a:theme xmlns:a="http://schemas.openxmlformats.org/drawingml/2006/main" name="3_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3_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536</TotalTime>
  <Words>1437</Words>
  <Application>Microsoft Office PowerPoint</Application>
  <PresentationFormat>On-screen Show (4:3)</PresentationFormat>
  <Paragraphs>97</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3_Stream</vt:lpstr>
      <vt:lpstr>Reputation</vt:lpstr>
      <vt:lpstr>Reputation</vt:lpstr>
      <vt:lpstr>Reputation</vt:lpstr>
      <vt:lpstr>Reputation</vt:lpstr>
      <vt:lpstr>Establishing Reputation</vt:lpstr>
      <vt:lpstr>Survey Evidence</vt:lpstr>
      <vt:lpstr>Survey Evidence</vt:lpstr>
      <vt:lpstr>Inherent Distinctiveness</vt:lpstr>
      <vt:lpstr>Intentional Copying</vt:lpstr>
      <vt:lpstr>Intentional Copying</vt:lpstr>
      <vt:lpstr>Reputation is Essential</vt:lpstr>
      <vt:lpstr>Reputation inferred from Similarity</vt:lpstr>
      <vt:lpstr>Reputation and Confusion</vt:lpstr>
      <vt:lpstr>Descriptive Marks</vt:lpstr>
      <vt:lpstr>Generic Marks</vt:lpstr>
      <vt:lpstr>Descriptive Marks</vt:lpstr>
      <vt:lpstr>Reddaway v Banham</vt:lpstr>
      <vt:lpstr>Oxford Pendaflex</vt:lpstr>
      <vt:lpstr>Oxford Pendaflex</vt:lpstr>
      <vt:lpstr>Oxford Pendaflex</vt:lpstr>
      <vt:lpstr>Extended Passing Off</vt:lpstr>
      <vt:lpstr>Limits of Passing Off</vt:lpstr>
      <vt:lpstr>Limits of Passing Off</vt:lpstr>
    </vt:vector>
  </TitlesOfParts>
  <Company> UNB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Security Interests in Personal Property: The PPSA Section I Introduction</dc:title>
  <dc:creator>Norman Siebrasse</dc:creator>
  <cp:lastModifiedBy>Norman Siebrasse</cp:lastModifiedBy>
  <cp:revision>74</cp:revision>
  <dcterms:created xsi:type="dcterms:W3CDTF">2008-09-03T13:51:24Z</dcterms:created>
  <dcterms:modified xsi:type="dcterms:W3CDTF">2009-11-19T13:40:36Z</dcterms:modified>
</cp:coreProperties>
</file>