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2"/>
  </p:notesMasterIdLst>
  <p:sldIdLst>
    <p:sldId id="415" r:id="rId2"/>
    <p:sldId id="416" r:id="rId3"/>
    <p:sldId id="417" r:id="rId4"/>
    <p:sldId id="418" r:id="rId5"/>
    <p:sldId id="419" r:id="rId6"/>
    <p:sldId id="420" r:id="rId7"/>
    <p:sldId id="421" r:id="rId8"/>
    <p:sldId id="424" r:id="rId9"/>
    <p:sldId id="422" r:id="rId10"/>
    <p:sldId id="42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4127" autoAdjust="0"/>
  </p:normalViewPr>
  <p:slideViewPr>
    <p:cSldViewPr>
      <p:cViewPr varScale="1">
        <p:scale>
          <a:sx n="72" d="100"/>
          <a:sy n="72" d="100"/>
        </p:scale>
        <p:origin x="-82" y="-101"/>
      </p:cViewPr>
      <p:guideLst>
        <p:guide orient="horz" pos="2160"/>
        <p:guide pos="2880"/>
      </p:guideLst>
    </p:cSldViewPr>
  </p:slideViewPr>
  <p:outlineViewPr>
    <p:cViewPr>
      <p:scale>
        <a:sx n="33" d="100"/>
        <a:sy n="33" d="100"/>
      </p:scale>
      <p:origin x="66" y="574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12/1/2009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12/1/2009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71744"/>
            <a:ext cx="8229600" cy="1143000"/>
          </a:xfrm>
        </p:spPr>
        <p:txBody>
          <a:bodyPr/>
          <a:lstStyle/>
          <a:p>
            <a:r>
              <a:rPr lang="en-US" baseline="0" dirty="0" smtClean="0">
                <a:latin typeface="Garamond" pitchFamily="18" charset="0"/>
              </a:rPr>
              <a:t>Loss of Distinctiveness</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Unitel</a:t>
            </a:r>
            <a:r>
              <a:rPr lang="en-US" baseline="0" dirty="0" smtClean="0">
                <a:latin typeface="Garamond" pitchFamily="18" charset="0"/>
              </a:rPr>
              <a:t> v Bell</a:t>
            </a:r>
          </a:p>
        </p:txBody>
      </p:sp>
      <p:sp>
        <p:nvSpPr>
          <p:cNvPr id="3" name="Text Placeholder 2"/>
          <p:cNvSpPr>
            <a:spLocks noGrp="1"/>
          </p:cNvSpPr>
          <p:nvPr>
            <p:ph type="body" idx="1"/>
          </p:nvPr>
        </p:nvSpPr>
        <p:spPr/>
        <p:txBody>
          <a:bodyPr>
            <a:normAutofit fontScale="70000" lnSpcReduction="20000"/>
          </a:bodyPr>
          <a:lstStyle/>
          <a:p>
            <a:pPr lvl="1"/>
            <a:r>
              <a:rPr lang="en-US" baseline="0" dirty="0" smtClean="0">
                <a:latin typeface="Garamond" pitchFamily="18" charset="0"/>
              </a:rPr>
              <a:t>None of the directory pages filed in evidence exhibit trade mark designations for the marks WATS, INWATS and OUTWATS </a:t>
            </a:r>
          </a:p>
          <a:p>
            <a:pPr lvl="1"/>
            <a:r>
              <a:rPr lang="en-US" baseline="0" dirty="0" smtClean="0">
                <a:latin typeface="Garamond" pitchFamily="18" charset="0"/>
              </a:rPr>
              <a:t>Whatever might have been the reason, I am satisfied on the evidence before me that in respect of all of the marks, unauthorized use was of such an extent by the time these proceedings were commenced as to render the trade marks not distinctive of the services of the respondent and those entitled to use the trade marks under registered user </a:t>
            </a:r>
            <a:r>
              <a:rPr lang="en-US" baseline="0" dirty="0" err="1" smtClean="0">
                <a:latin typeface="Garamond" pitchFamily="18" charset="0"/>
              </a:rPr>
              <a:t>arrangementsained</a:t>
            </a:r>
            <a:r>
              <a:rPr lang="en-US" baseline="0" dirty="0" smtClean="0">
                <a:latin typeface="Garamond" pitchFamily="18" charset="0"/>
              </a:rPr>
              <a:t> by the Registrar</a:t>
            </a:r>
          </a:p>
          <a:p>
            <a:pPr lvl="1"/>
            <a:r>
              <a:rPr lang="en-US" baseline="0" dirty="0" smtClean="0">
                <a:latin typeface="Garamond" pitchFamily="18" charset="0"/>
              </a:rPr>
              <a:t>1 Surnames, marks descriptive in French English</a:t>
            </a:r>
          </a:p>
          <a:p>
            <a:pPr lvl="2"/>
            <a:r>
              <a:rPr lang="en-US" baseline="0" dirty="0" smtClean="0">
                <a:latin typeface="Garamond" pitchFamily="18" charset="0"/>
              </a:rPr>
              <a:t>12(a)(b)</a:t>
            </a:r>
          </a:p>
          <a:p>
            <a:pPr lvl="1"/>
            <a:r>
              <a:rPr lang="en-US" baseline="0" dirty="0" smtClean="0">
                <a:latin typeface="Garamond" pitchFamily="18" charset="0"/>
              </a:rPr>
              <a:t>2 Generic: the name of the wares</a:t>
            </a:r>
          </a:p>
          <a:p>
            <a:pPr lvl="2"/>
            <a:r>
              <a:rPr lang="en-US" baseline="0" dirty="0" smtClean="0">
                <a:latin typeface="Garamond" pitchFamily="18" charset="0"/>
              </a:rPr>
              <a:t>12(c)</a:t>
            </a:r>
          </a:p>
          <a:p>
            <a:pPr lvl="1"/>
            <a:r>
              <a:rPr lang="en-US" baseline="0" dirty="0" smtClean="0">
                <a:latin typeface="Garamond" pitchFamily="18" charset="0"/>
              </a:rPr>
              <a:t>3 Mark / Quasi-mark owned by another</a:t>
            </a:r>
          </a:p>
          <a:p>
            <a:pPr lvl="2"/>
            <a:r>
              <a:rPr lang="en-US" baseline="0" dirty="0" smtClean="0">
                <a:latin typeface="Garamond" pitchFamily="18" charset="0"/>
              </a:rPr>
              <a:t>12(d) - (h)</a:t>
            </a:r>
          </a:p>
          <a:p>
            <a:pPr lvl="1"/>
            <a:r>
              <a:rPr lang="en-US" baseline="0" dirty="0" smtClean="0">
                <a:latin typeface="Garamond" pitchFamily="18" charset="0"/>
              </a:rPr>
              <a:t>4 Functional marks</a:t>
            </a:r>
          </a:p>
          <a:p>
            <a:pPr lvl="2"/>
            <a:r>
              <a:rPr lang="en-US" baseline="0" dirty="0" smtClean="0">
                <a:latin typeface="Garamond" pitchFamily="18" charset="0"/>
              </a:rPr>
              <a:t>Case-law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Loss of Distinctiveness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Generally, a mark can lose distinctiveness in two ways</a:t>
            </a:r>
          </a:p>
          <a:p>
            <a:pPr lvl="1"/>
            <a:r>
              <a:rPr lang="en-US" baseline="0" dirty="0" smtClean="0">
                <a:latin typeface="Garamond" pitchFamily="18" charset="0"/>
              </a:rPr>
              <a:t>Used by a competitor as a mark for a sufficient period of time that the public no longer associates the mark with the original owner</a:t>
            </a:r>
          </a:p>
          <a:p>
            <a:pPr lvl="2"/>
            <a:r>
              <a:rPr lang="en-US" baseline="0" dirty="0" err="1" smtClean="0">
                <a:latin typeface="Garamond" pitchFamily="18" charset="0"/>
              </a:rPr>
              <a:t>Unitel</a:t>
            </a:r>
            <a:r>
              <a:rPr lang="en-US" baseline="0" dirty="0" smtClean="0">
                <a:latin typeface="Garamond" pitchFamily="18" charset="0"/>
              </a:rPr>
              <a:t> v Bell</a:t>
            </a:r>
          </a:p>
          <a:p>
            <a:pPr lvl="1"/>
            <a:r>
              <a:rPr lang="en-US" baseline="0" dirty="0" smtClean="0">
                <a:latin typeface="Garamond" pitchFamily="18" charset="0"/>
              </a:rPr>
              <a:t>Becomes used as the </a:t>
            </a:r>
            <a:r>
              <a:rPr lang="en-US" i="1" baseline="0" dirty="0" smtClean="0">
                <a:latin typeface="Garamond" pitchFamily="18" charset="0"/>
              </a:rPr>
              <a:t>name of the wares – “</a:t>
            </a:r>
            <a:r>
              <a:rPr lang="en-US" i="1" baseline="0" dirty="0" err="1" smtClean="0">
                <a:latin typeface="Garamond" pitchFamily="18" charset="0"/>
              </a:rPr>
              <a:t>genericide</a:t>
            </a:r>
            <a:r>
              <a:rPr lang="en-US" i="1" baseline="0" dirty="0" smtClean="0">
                <a:latin typeface="Garamond" pitchFamily="18" charset="0"/>
              </a:rPr>
              <a:t>”</a:t>
            </a:r>
          </a:p>
          <a:p>
            <a:pPr lvl="2"/>
            <a:r>
              <a:rPr lang="en-US" baseline="0" dirty="0" smtClean="0">
                <a:latin typeface="Garamond" pitchFamily="18" charset="0"/>
              </a:rPr>
              <a:t>Aladdin v Thermos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Genericide</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It is very desirable in some ways for the mark to become the name of the goods</a:t>
            </a:r>
          </a:p>
          <a:p>
            <a:pPr lvl="1"/>
            <a:r>
              <a:rPr lang="en-US" baseline="0" dirty="0" smtClean="0">
                <a:latin typeface="Garamond" pitchFamily="18" charset="0"/>
              </a:rPr>
              <a:t>After any patent or other monopoly expires, consumers who ask for “a thermos” are likely to be given a Thermos brand vacuum bottle</a:t>
            </a:r>
          </a:p>
          <a:p>
            <a:pPr lvl="1"/>
            <a:r>
              <a:rPr lang="en-US" baseline="0" dirty="0" smtClean="0">
                <a:latin typeface="Garamond" pitchFamily="18" charset="0"/>
              </a:rPr>
              <a:t>It is difficult for competitors to compete if they cannot name the wares they are selling by the common name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History</a:t>
            </a:r>
          </a:p>
        </p:txBody>
      </p:sp>
      <p:sp>
        <p:nvSpPr>
          <p:cNvPr id="3" name="Text Placeholder 2"/>
          <p:cNvSpPr>
            <a:spLocks noGrp="1"/>
          </p:cNvSpPr>
          <p:nvPr>
            <p:ph type="body" idx="1"/>
          </p:nvPr>
        </p:nvSpPr>
        <p:spPr/>
        <p:txBody>
          <a:bodyPr>
            <a:normAutofit fontScale="92500"/>
          </a:bodyPr>
          <a:lstStyle/>
          <a:p>
            <a:pPr lvl="0"/>
            <a:r>
              <a:rPr lang="en-US" baseline="0" dirty="0" smtClean="0">
                <a:latin typeface="Garamond" pitchFamily="18" charset="0"/>
              </a:rPr>
              <a:t>The early UK / Canadian Acts did not have an equivalent to s 18(1)(b), providing for invalidity if the trade-mark is not distinctive at the time proceedings bringing the validity of the registration into question are commenced,</a:t>
            </a:r>
          </a:p>
          <a:p>
            <a:pPr lvl="1"/>
            <a:r>
              <a:rPr lang="en-US" baseline="0" dirty="0" smtClean="0">
                <a:latin typeface="Garamond" pitchFamily="18" charset="0"/>
              </a:rPr>
              <a:t>Only grounds for abandonment were (a) not registrable at the date of registration or (c) abandonment</a:t>
            </a:r>
          </a:p>
          <a:p>
            <a:pPr lvl="0"/>
            <a:r>
              <a:rPr lang="en-US" baseline="0" dirty="0" smtClean="0">
                <a:latin typeface="Garamond" pitchFamily="18" charset="0"/>
              </a:rPr>
              <a:t>Therefore owner could register novel mark, advertise widely and hope to have it become generic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Genericide</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Now, three routes to </a:t>
            </a:r>
            <a:r>
              <a:rPr lang="en-US" baseline="0" dirty="0" err="1" smtClean="0">
                <a:latin typeface="Garamond" pitchFamily="18" charset="0"/>
              </a:rPr>
              <a:t>genericide</a:t>
            </a:r>
            <a:endParaRPr lang="en-US" baseline="0" dirty="0" smtClean="0">
              <a:latin typeface="Garamond" pitchFamily="18" charset="0"/>
            </a:endParaRPr>
          </a:p>
          <a:p>
            <a:pPr lvl="0"/>
            <a:r>
              <a:rPr lang="en-US" dirty="0" smtClean="0">
                <a:latin typeface="Garamond" pitchFamily="18" charset="0"/>
              </a:rPr>
              <a:t>U</a:t>
            </a:r>
            <a:r>
              <a:rPr lang="en-US" baseline="0" dirty="0" smtClean="0">
                <a:latin typeface="Garamond" pitchFamily="18" charset="0"/>
              </a:rPr>
              <a:t>se of the mark as the name by:</a:t>
            </a:r>
          </a:p>
          <a:p>
            <a:pPr lvl="1"/>
            <a:r>
              <a:rPr lang="en-US" baseline="0" dirty="0" smtClean="0">
                <a:latin typeface="Garamond" pitchFamily="18" charset="0"/>
              </a:rPr>
              <a:t>The owner of the mark</a:t>
            </a:r>
          </a:p>
          <a:p>
            <a:pPr lvl="2"/>
            <a:r>
              <a:rPr lang="en-US" baseline="0" dirty="0" smtClean="0">
                <a:latin typeface="Garamond" pitchFamily="18" charset="0"/>
              </a:rPr>
              <a:t>Internal policing</a:t>
            </a:r>
          </a:p>
          <a:p>
            <a:pPr lvl="1"/>
            <a:r>
              <a:rPr lang="en-US" baseline="0" dirty="0" smtClean="0">
                <a:latin typeface="Garamond" pitchFamily="18" charset="0"/>
              </a:rPr>
              <a:t>Competitors of the owner</a:t>
            </a:r>
          </a:p>
          <a:p>
            <a:pPr lvl="2"/>
            <a:r>
              <a:rPr lang="en-US" baseline="0" dirty="0" smtClean="0">
                <a:latin typeface="Garamond" pitchFamily="18" charset="0"/>
              </a:rPr>
              <a:t>External policing</a:t>
            </a:r>
          </a:p>
          <a:p>
            <a:pPr lvl="1"/>
            <a:r>
              <a:rPr lang="en-US" baseline="0" dirty="0" smtClean="0">
                <a:latin typeface="Garamond" pitchFamily="18" charset="0"/>
              </a:rPr>
              <a:t>Consumers and the general public</a:t>
            </a:r>
          </a:p>
          <a:p>
            <a:pPr lvl="2"/>
            <a:r>
              <a:rPr lang="en-US" baseline="0" dirty="0" smtClean="0">
                <a:latin typeface="Garamond" pitchFamily="18" charset="0"/>
              </a:rPr>
              <a:t>Brand awareness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Thermos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Thermos was both generic and distinctive</a:t>
            </a:r>
          </a:p>
          <a:p>
            <a:pPr lvl="1"/>
            <a:r>
              <a:rPr lang="en-US" baseline="0" dirty="0" smtClean="0">
                <a:latin typeface="Garamond" pitchFamily="18" charset="0"/>
              </a:rPr>
              <a:t>Does this make sense?</a:t>
            </a:r>
          </a:p>
          <a:p>
            <a:pPr lvl="0"/>
            <a:r>
              <a:rPr lang="en-US" baseline="0" dirty="0" smtClean="0">
                <a:latin typeface="Garamond" pitchFamily="18" charset="0"/>
              </a:rPr>
              <a:t>In the result, can the defendant use the term "thermos" in Canada?</a:t>
            </a:r>
          </a:p>
          <a:p>
            <a:pPr lvl="1"/>
            <a:r>
              <a:rPr lang="en-US" baseline="0" dirty="0" smtClean="0">
                <a:latin typeface="Garamond" pitchFamily="18" charset="0"/>
              </a:rPr>
              <a:t>In US trade mark was also saved but competitors were allowed to use thermos so long as they did not capitalize it, they added their own brand and did not use the words "genuine" or "original"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Thermos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Can </a:t>
            </a:r>
            <a:r>
              <a:rPr lang="en-US" baseline="0" dirty="0" err="1" smtClean="0">
                <a:latin typeface="Garamond" pitchFamily="18" charset="0"/>
              </a:rPr>
              <a:t>Cdn</a:t>
            </a:r>
            <a:r>
              <a:rPr lang="en-US" baseline="0" dirty="0" smtClean="0">
                <a:latin typeface="Garamond" pitchFamily="18" charset="0"/>
              </a:rPr>
              <a:t> Thermos register the following mark in respect of vacuum bottles?</a:t>
            </a:r>
          </a:p>
          <a:p>
            <a:pPr lvl="1"/>
            <a:r>
              <a:rPr lang="en-US" baseline="0" dirty="0" smtClean="0">
                <a:latin typeface="Garamond" pitchFamily="18" charset="0"/>
              </a:rPr>
              <a:t>See Aladdin Industries Inc v Canadian Thermos Products Ltd 15 CPR (2d) 75 (1974) </a:t>
            </a:r>
          </a:p>
          <a:p>
            <a:pPr lvl="1"/>
            <a:r>
              <a:rPr lang="en-US" baseline="0" dirty="0" smtClean="0">
                <a:latin typeface="Garamond" pitchFamily="18" charset="0"/>
              </a:rPr>
              <a:t>TMA201340</a:t>
            </a:r>
          </a:p>
          <a:p>
            <a:pPr lvl="1"/>
            <a:endParaRPr lang="en-US" baseline="0" dirty="0" smtClean="0">
              <a:latin typeface="Garamond"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3286116" y="4143380"/>
            <a:ext cx="2381250" cy="10763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2009</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Unitel</a:t>
            </a:r>
            <a:r>
              <a:rPr lang="en-US" baseline="0" dirty="0" smtClean="0">
                <a:latin typeface="Garamond" pitchFamily="18" charset="0"/>
              </a:rPr>
              <a:t> v Bell</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marks in issue </a:t>
            </a:r>
            <a:r>
              <a:rPr lang="en-US" baseline="0" smtClean="0">
                <a:latin typeface="Garamond" pitchFamily="18" charset="0"/>
              </a:rPr>
              <a:t>(WATS) </a:t>
            </a:r>
            <a:r>
              <a:rPr lang="en-US" baseline="0" dirty="0" smtClean="0">
                <a:latin typeface="Garamond" pitchFamily="18" charset="0"/>
              </a:rPr>
              <a:t>etc, were found </a:t>
            </a:r>
            <a:r>
              <a:rPr lang="en-US" i="1" baseline="0" dirty="0" smtClean="0">
                <a:latin typeface="Garamond" pitchFamily="18" charset="0"/>
              </a:rPr>
              <a:t>not to be descriptive at the time of registration</a:t>
            </a:r>
          </a:p>
          <a:p>
            <a:pPr lvl="0"/>
            <a:r>
              <a:rPr lang="en-US" baseline="0" dirty="0" smtClean="0">
                <a:latin typeface="Garamond" pitchFamily="18" charset="0"/>
              </a:rPr>
              <a:t>However, the marks were found to have lost distinctiveness</a:t>
            </a:r>
          </a:p>
          <a:p>
            <a:pPr lvl="0"/>
            <a:r>
              <a:rPr lang="en-US" baseline="0" dirty="0" smtClean="0">
                <a:latin typeface="Garamond" pitchFamily="18" charset="0"/>
              </a:rPr>
              <a:t>How did this occur?</a:t>
            </a:r>
          </a:p>
          <a:p>
            <a:pPr lvl="0"/>
            <a:r>
              <a:rPr lang="en-US" baseline="0" dirty="0" smtClean="0">
                <a:latin typeface="Garamond" pitchFamily="18" charset="0"/>
              </a:rPr>
              <a:t>How could it have been prevented?</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504</TotalTime>
  <Words>517</Words>
  <Application>Microsoft Office PowerPoint</Application>
  <PresentationFormat>On-screen Show (4:3)</PresentationFormat>
  <Paragraphs>52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3_Stream</vt:lpstr>
      <vt:lpstr>Loss of Distinctiveness</vt:lpstr>
      <vt:lpstr>Loss of Distinctiveness</vt:lpstr>
      <vt:lpstr>Genericide</vt:lpstr>
      <vt:lpstr>History</vt:lpstr>
      <vt:lpstr>Genericide</vt:lpstr>
      <vt:lpstr>Thermos</vt:lpstr>
      <vt:lpstr>Thermos</vt:lpstr>
      <vt:lpstr>Not 2009</vt:lpstr>
      <vt:lpstr>Unitel v Bell</vt:lpstr>
      <vt:lpstr>Unitel v Bell</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unb.F977PD1</cp:lastModifiedBy>
  <cp:revision>77</cp:revision>
  <dcterms:created xsi:type="dcterms:W3CDTF">2008-09-03T13:51:24Z</dcterms:created>
  <dcterms:modified xsi:type="dcterms:W3CDTF">2009-12-01T21:38:34Z</dcterms:modified>
</cp:coreProperties>
</file>