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8" r:id="rId1"/>
  </p:sldMasterIdLst>
  <p:notesMasterIdLst>
    <p:notesMasterId r:id="rId51"/>
  </p:notesMasterIdLst>
  <p:sldIdLst>
    <p:sldId id="414" r:id="rId2"/>
    <p:sldId id="415" r:id="rId3"/>
    <p:sldId id="416" r:id="rId4"/>
    <p:sldId id="417" r:id="rId5"/>
    <p:sldId id="418" r:id="rId6"/>
    <p:sldId id="419" r:id="rId7"/>
    <p:sldId id="420" r:id="rId8"/>
    <p:sldId id="439" r:id="rId9"/>
    <p:sldId id="441" r:id="rId10"/>
    <p:sldId id="442" r:id="rId11"/>
    <p:sldId id="443" r:id="rId12"/>
    <p:sldId id="465" r:id="rId13"/>
    <p:sldId id="422" r:id="rId14"/>
    <p:sldId id="438" r:id="rId15"/>
    <p:sldId id="444" r:id="rId16"/>
    <p:sldId id="421" r:id="rId17"/>
    <p:sldId id="440" r:id="rId18"/>
    <p:sldId id="433" r:id="rId19"/>
    <p:sldId id="424" r:id="rId20"/>
    <p:sldId id="425" r:id="rId21"/>
    <p:sldId id="427" r:id="rId22"/>
    <p:sldId id="435" r:id="rId23"/>
    <p:sldId id="428" r:id="rId24"/>
    <p:sldId id="437" r:id="rId25"/>
    <p:sldId id="446" r:id="rId26"/>
    <p:sldId id="450" r:id="rId27"/>
    <p:sldId id="466" r:id="rId28"/>
    <p:sldId id="467" r:id="rId29"/>
    <p:sldId id="452" r:id="rId30"/>
    <p:sldId id="451" r:id="rId31"/>
    <p:sldId id="453" r:id="rId32"/>
    <p:sldId id="447" r:id="rId33"/>
    <p:sldId id="445" r:id="rId34"/>
    <p:sldId id="468" r:id="rId35"/>
    <p:sldId id="469" r:id="rId36"/>
    <p:sldId id="448" r:id="rId37"/>
    <p:sldId id="456" r:id="rId38"/>
    <p:sldId id="457" r:id="rId39"/>
    <p:sldId id="458" r:id="rId40"/>
    <p:sldId id="459" r:id="rId41"/>
    <p:sldId id="460" r:id="rId42"/>
    <p:sldId id="462" r:id="rId43"/>
    <p:sldId id="463" r:id="rId44"/>
    <p:sldId id="464" r:id="rId45"/>
    <p:sldId id="429" r:id="rId46"/>
    <p:sldId id="455" r:id="rId47"/>
    <p:sldId id="431" r:id="rId48"/>
    <p:sldId id="432" r:id="rId49"/>
    <p:sldId id="430" r:id="rId5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66FF66"/>
    <a:srgbClr val="3333FF"/>
    <a:srgbClr val="008080"/>
    <a:srgbClr val="339966"/>
    <a:srgbClr val="00CC00"/>
    <a:srgbClr val="FF0000"/>
    <a:srgbClr val="CCE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78" autoAdjust="0"/>
    <p:restoredTop sz="94737" autoAdjust="0"/>
  </p:normalViewPr>
  <p:slideViewPr>
    <p:cSldViewPr>
      <p:cViewPr varScale="1">
        <p:scale>
          <a:sx n="68" d="100"/>
          <a:sy n="68" d="100"/>
        </p:scale>
        <p:origin x="-102" y="-144"/>
      </p:cViewPr>
      <p:guideLst>
        <p:guide orient="horz" pos="2160"/>
        <p:guide pos="2880"/>
      </p:guideLst>
    </p:cSldViewPr>
  </p:slideViewPr>
  <p:outlineViewPr>
    <p:cViewPr>
      <p:scale>
        <a:sx n="33" d="100"/>
        <a:sy n="33" d="100"/>
      </p:scale>
      <p:origin x="0" y="11328"/>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44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27443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634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7443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7443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27443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DE12AC17-3EA1-4FF5-A4F5-A94031FA37A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0" fontAlgn="base" latinLnBrk="0" hangingPunct="0">
              <a:lnSpc>
                <a:spcPct val="100000"/>
              </a:lnSpc>
              <a:spcBef>
                <a:spcPct val="30000"/>
              </a:spcBef>
              <a:spcAft>
                <a:spcPct val="0"/>
              </a:spcAft>
              <a:buClrTx/>
              <a:buSzTx/>
              <a:buFontTx/>
              <a:buNone/>
              <a:tabLst/>
              <a:defRPr/>
            </a:pPr>
            <a:r>
              <a:rPr lang="en-CA" dirty="0" smtClean="0">
                <a:latin typeface="Garamond" pitchFamily="18" charset="0"/>
              </a:rPr>
              <a:t>Contrast disclosure which requires the flag to be planted at the precise location</a:t>
            </a:r>
          </a:p>
        </p:txBody>
      </p:sp>
      <p:sp>
        <p:nvSpPr>
          <p:cNvPr id="4" name="Slide Number Placeholder 3"/>
          <p:cNvSpPr>
            <a:spLocks noGrp="1"/>
          </p:cNvSpPr>
          <p:nvPr>
            <p:ph type="sldNum" sz="quarter" idx="10"/>
          </p:nvPr>
        </p:nvSpPr>
        <p:spPr/>
        <p:txBody>
          <a:bodyPr/>
          <a:lstStyle/>
          <a:p>
            <a:pPr>
              <a:defRPr/>
            </a:pPr>
            <a:fld id="{DE12AC17-3EA1-4FF5-A4F5-A94031FA37AA}" type="slidenum">
              <a:rPr lang="en-US" smtClean="0"/>
              <a:pPr>
                <a:defRPr/>
              </a:pPr>
              <a:t>31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$US 6</a:t>
            </a:r>
            <a:r>
              <a:rPr lang="en-US" baseline="0" dirty="0" smtClean="0"/>
              <a:t> b sales in 2005 – </a:t>
            </a:r>
            <a:r>
              <a:rPr lang="en-US" baseline="0" smtClean="0"/>
              <a:t>PLAVIX blood </a:t>
            </a:r>
            <a:r>
              <a:rPr lang="en-US" baseline="0" dirty="0" smtClean="0"/>
              <a:t>thinner</a:t>
            </a:r>
            <a:endParaRPr lang="en-US" dirty="0"/>
          </a:p>
        </p:txBody>
      </p:sp>
      <p:sp>
        <p:nvSpPr>
          <p:cNvPr id="4" name="Slide Number Placeholder 3"/>
          <p:cNvSpPr>
            <a:spLocks noGrp="1"/>
          </p:cNvSpPr>
          <p:nvPr>
            <p:ph type="sldNum" sz="quarter" idx="10"/>
          </p:nvPr>
        </p:nvSpPr>
        <p:spPr/>
        <p:txBody>
          <a:bodyPr/>
          <a:lstStyle/>
          <a:p>
            <a:pPr>
              <a:defRPr/>
            </a:pPr>
            <a:fld id="{DE12AC17-3EA1-4FF5-A4F5-A94031FA37AA}" type="slidenum">
              <a:rPr lang="en-US" smtClean="0"/>
              <a:pPr>
                <a:defRPr/>
              </a:pPr>
              <a:t>44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grpSp>
        <p:nvGrpSpPr>
          <p:cNvPr id="4" name="Group 4"/>
          <p:cNvGrpSpPr>
            <a:grpSpLocks/>
          </p:cNvGrpSpPr>
          <p:nvPr/>
        </p:nvGrpSpPr>
        <p:grpSpPr bwMode="auto">
          <a:xfrm>
            <a:off x="0" y="0"/>
            <a:ext cx="9140825" cy="6850063"/>
            <a:chOff x="0" y="0"/>
            <a:chExt cx="5758" cy="4315"/>
          </a:xfrm>
        </p:grpSpPr>
        <p:grpSp>
          <p:nvGrpSpPr>
            <p:cNvPr id="5" name="Group 5"/>
            <p:cNvGrpSpPr>
              <a:grpSpLocks/>
            </p:cNvGrpSpPr>
            <p:nvPr userDrawn="1"/>
          </p:nvGrpSpPr>
          <p:grpSpPr bwMode="auto">
            <a:xfrm>
              <a:off x="1728" y="2230"/>
              <a:ext cx="4027" cy="2085"/>
              <a:chOff x="1728" y="2230"/>
              <a:chExt cx="4027" cy="2085"/>
            </a:xfrm>
          </p:grpSpPr>
          <p:sp>
            <p:nvSpPr>
              <p:cNvPr id="8"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CA"/>
              </a:p>
            </p:txBody>
          </p:sp>
          <p:sp>
            <p:nvSpPr>
              <p:cNvPr id="9"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CA"/>
              </a:p>
            </p:txBody>
          </p:sp>
          <p:sp>
            <p:nvSpPr>
              <p:cNvPr id="10"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CA"/>
              </a:p>
            </p:txBody>
          </p:sp>
          <p:sp>
            <p:nvSpPr>
              <p:cNvPr id="11"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defRPr/>
                </a:pPr>
                <a:endParaRPr lang="en-CA"/>
              </a:p>
            </p:txBody>
          </p:sp>
          <p:sp>
            <p:nvSpPr>
              <p:cNvPr id="12"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CA"/>
              </a:p>
            </p:txBody>
          </p:sp>
        </p:grpSp>
        <p:sp>
          <p:nvSpPr>
            <p:cNvPr id="6"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CA"/>
            </a:p>
          </p:txBody>
        </p:sp>
        <p:sp>
          <p:nvSpPr>
            <p:cNvPr id="7"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CA"/>
            </a:p>
          </p:txBody>
        </p:sp>
      </p:grpSp>
      <p:sp>
        <p:nvSpPr>
          <p:cNvPr id="2" name="Title 1"/>
          <p:cNvSpPr>
            <a:spLocks noGrp="1"/>
          </p:cNvSpPr>
          <p:nvPr>
            <p:ph type="title"/>
          </p:nvPr>
        </p:nvSpPr>
        <p:spPr/>
        <p:txBody>
          <a:bodyPr/>
          <a:lstStyle/>
          <a:p>
            <a:r>
              <a:rPr lang="en-US" smtClean="0"/>
              <a:t>Click to edit Master title style</a:t>
            </a:r>
            <a:endParaRPr lang="en-CA"/>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13" name="Date Placeholder 3"/>
          <p:cNvSpPr>
            <a:spLocks noGrp="1"/>
          </p:cNvSpPr>
          <p:nvPr>
            <p:ph type="dt" sz="half" idx="10"/>
          </p:nvPr>
        </p:nvSpPr>
        <p:spPr/>
        <p:txBody>
          <a:bodyPr/>
          <a:lstStyle>
            <a:lvl1pPr>
              <a:defRPr/>
            </a:lvl1pPr>
          </a:lstStyle>
          <a:p>
            <a:pPr>
              <a:defRPr/>
            </a:pPr>
            <a:fld id="{10C9C857-BB69-490A-B706-C65BE204259D}" type="datetimeFigureOut">
              <a:rPr lang="en-US"/>
              <a:pPr>
                <a:defRPr/>
              </a:pPr>
              <a:t>11/10/2009</a:t>
            </a:fld>
            <a:endParaRPr lang="en-CA"/>
          </a:p>
        </p:txBody>
      </p:sp>
      <p:sp>
        <p:nvSpPr>
          <p:cNvPr id="14" name="Footer Placeholder 4"/>
          <p:cNvSpPr>
            <a:spLocks noGrp="1"/>
          </p:cNvSpPr>
          <p:nvPr>
            <p:ph type="ftr" sz="quarter" idx="11"/>
          </p:nvPr>
        </p:nvSpPr>
        <p:spPr/>
        <p:txBody>
          <a:bodyPr/>
          <a:lstStyle>
            <a:lvl1pPr>
              <a:defRPr/>
            </a:lvl1pPr>
          </a:lstStyle>
          <a:p>
            <a:pPr>
              <a:defRPr/>
            </a:pPr>
            <a:endParaRPr lang="en-CA"/>
          </a:p>
        </p:txBody>
      </p:sp>
      <p:sp>
        <p:nvSpPr>
          <p:cNvPr id="15" name="Slide Number Placeholder 5"/>
          <p:cNvSpPr>
            <a:spLocks noGrp="1"/>
          </p:cNvSpPr>
          <p:nvPr>
            <p:ph type="sldNum" sz="quarter" idx="12"/>
          </p:nvPr>
        </p:nvSpPr>
        <p:spPr/>
        <p:txBody>
          <a:bodyPr/>
          <a:lstStyle>
            <a:lvl1pPr>
              <a:defRPr/>
            </a:lvl1pPr>
          </a:lstStyle>
          <a:p>
            <a:pPr>
              <a:defRPr/>
            </a:pPr>
            <a:fld id="{A6DF2B2C-6DFB-4CD7-8D68-F5E26F74A132}" type="slidenum">
              <a:rPr lang="en-CA"/>
              <a:pPr>
                <a:defRPr/>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3229"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93231"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 name="Date Placeholder 3"/>
          <p:cNvSpPr>
            <a:spLocks noGrp="1"/>
          </p:cNvSpPr>
          <p:nvPr>
            <p:ph type="dt" sz="half" idx="2"/>
          </p:nvPr>
        </p:nvSpPr>
        <p:spPr bwMode="auto">
          <a:xfrm>
            <a:off x="457200" y="6251575"/>
            <a:ext cx="2133600" cy="47625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fld id="{EBC6BC2E-53D9-426A-AA96-6CB31B4AC688}" type="datetimeFigureOut">
              <a:rPr lang="en-US"/>
              <a:pPr>
                <a:defRPr/>
              </a:pPr>
              <a:t>11/10/2009</a:t>
            </a:fld>
            <a:endParaRPr lang="en-CA"/>
          </a:p>
        </p:txBody>
      </p:sp>
      <p:sp>
        <p:nvSpPr>
          <p:cNvPr id="17" name="Footer Placeholder 4"/>
          <p:cNvSpPr>
            <a:spLocks noGrp="1"/>
          </p:cNvSpPr>
          <p:nvPr>
            <p:ph type="ftr" sz="quarter" idx="3"/>
          </p:nvPr>
        </p:nvSpPr>
        <p:spPr bwMode="auto">
          <a:xfrm>
            <a:off x="3124200" y="6248400"/>
            <a:ext cx="2895600" cy="47625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pPr>
              <a:defRPr/>
            </a:pPr>
            <a:endParaRPr lang="en-CA"/>
          </a:p>
        </p:txBody>
      </p:sp>
      <p:sp>
        <p:nvSpPr>
          <p:cNvPr id="18" name="Slide Number Placeholder 5"/>
          <p:cNvSpPr>
            <a:spLocks noGrp="1"/>
          </p:cNvSpPr>
          <p:nvPr>
            <p:ph type="sldNum" sz="quarter" idx="4"/>
          </p:nvPr>
        </p:nvSpPr>
        <p:spPr bwMode="auto">
          <a:xfrm>
            <a:off x="6553200" y="6248400"/>
            <a:ext cx="2133600" cy="47625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87E512F2-4762-46F7-8038-B33322DF0AA4}" type="slidenum">
              <a:rPr lang="en-CA"/>
              <a:pPr>
                <a:defRPr/>
              </a:pPr>
              <a:t>‹#›</a:t>
            </a:fld>
            <a:endParaRPr lang="en-CA"/>
          </a:p>
        </p:txBody>
      </p:sp>
    </p:spTree>
  </p:cSld>
  <p:clrMap bg1="dk2" tx1="lt1" bg2="dk1" tx2="lt2" accent1="accent1" accent2="accent2" accent3="accent3" accent4="accent4" accent5="accent5" accent6="accent6" hlink="hlink" folHlink="folHlink"/>
  <p:sldLayoutIdLst>
    <p:sldLayoutId id="2147483689" r:id="rId1"/>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714620"/>
            <a:ext cx="8229600" cy="1143000"/>
          </a:xfrm>
        </p:spPr>
        <p:txBody>
          <a:bodyPr/>
          <a:lstStyle/>
          <a:p>
            <a:r>
              <a:rPr lang="en-CA" baseline="0" dirty="0" smtClean="0">
                <a:latin typeface="Garamond" pitchFamily="18" charset="0"/>
              </a:rPr>
              <a:t>Novelty</a:t>
            </a:r>
          </a:p>
        </p:txBody>
      </p:sp>
      <p:sp>
        <p:nvSpPr>
          <p:cNvPr id="3" name="Text Placeholder 2"/>
          <p:cNvSpPr>
            <a:spLocks noGrp="1"/>
          </p:cNvSpPr>
          <p:nvPr>
            <p:ph type="body" idx="1"/>
          </p:nvPr>
        </p:nvSpPr>
        <p:spPr/>
        <p:txBody>
          <a:bodyPr/>
          <a:lstStyle/>
          <a:p>
            <a:endParaRPr lang="en-C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aseline="0" dirty="0" smtClean="0">
                <a:latin typeface="Garamond" pitchFamily="18" charset="0"/>
              </a:rPr>
              <a:t>State</a:t>
            </a:r>
            <a:r>
              <a:rPr lang="en-CA" dirty="0" smtClean="0">
                <a:latin typeface="Garamond" pitchFamily="18" charset="0"/>
              </a:rPr>
              <a:t> of the Art</a:t>
            </a:r>
            <a:endParaRPr lang="en-CA" baseline="0" dirty="0" smtClean="0">
              <a:latin typeface="Garamond" pitchFamily="18" charset="0"/>
            </a:endParaRPr>
          </a:p>
        </p:txBody>
      </p:sp>
      <p:sp>
        <p:nvSpPr>
          <p:cNvPr id="3" name="Text Placeholder 2"/>
          <p:cNvSpPr>
            <a:spLocks noGrp="1"/>
          </p:cNvSpPr>
          <p:nvPr>
            <p:ph type="body" idx="1"/>
          </p:nvPr>
        </p:nvSpPr>
        <p:spPr/>
        <p:txBody>
          <a:bodyPr>
            <a:normAutofit/>
          </a:bodyPr>
          <a:lstStyle/>
          <a:p>
            <a:pPr lvl="0"/>
            <a:r>
              <a:rPr lang="en-CA" baseline="0" dirty="0" smtClean="0">
                <a:latin typeface="Garamond" pitchFamily="18" charset="0"/>
              </a:rPr>
              <a:t>State of the art is all information </a:t>
            </a:r>
          </a:p>
          <a:p>
            <a:pPr lvl="1"/>
            <a:r>
              <a:rPr lang="en-CA" sz="3200" dirty="0" smtClean="0">
                <a:latin typeface="Garamond" pitchFamily="18" charset="0"/>
              </a:rPr>
              <a:t>M</a:t>
            </a:r>
            <a:r>
              <a:rPr lang="en-CA" sz="3200" baseline="0" dirty="0" smtClean="0">
                <a:latin typeface="Garamond" pitchFamily="18" charset="0"/>
              </a:rPr>
              <a:t>ade available to the public</a:t>
            </a:r>
          </a:p>
          <a:p>
            <a:pPr lvl="1"/>
            <a:r>
              <a:rPr lang="en-CA" sz="3200" dirty="0" smtClean="0">
                <a:latin typeface="Garamond" pitchFamily="18" charset="0"/>
              </a:rPr>
              <a:t>By use or written or oral description</a:t>
            </a:r>
          </a:p>
          <a:p>
            <a:pPr lvl="1"/>
            <a:r>
              <a:rPr lang="en-CA" sz="3200" baseline="0" dirty="0" smtClean="0">
                <a:latin typeface="Garamond" pitchFamily="18" charset="0"/>
              </a:rPr>
              <a:t>Anywhere in the world</a:t>
            </a:r>
          </a:p>
          <a:p>
            <a:pPr lvl="1"/>
            <a:r>
              <a:rPr lang="en-CA" sz="3200" dirty="0" smtClean="0">
                <a:latin typeface="Garamond" pitchFamily="18" charset="0"/>
              </a:rPr>
              <a:t>As of the priority date</a:t>
            </a:r>
            <a:endParaRPr lang="en-CA" sz="3200" baseline="0" dirty="0" smtClean="0">
              <a:latin typeface="Garamond"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aseline="0" dirty="0" smtClean="0">
                <a:latin typeface="Garamond" pitchFamily="18" charset="0"/>
              </a:rPr>
              <a:t>State</a:t>
            </a:r>
            <a:r>
              <a:rPr lang="en-CA" dirty="0" smtClean="0">
                <a:latin typeface="Garamond" pitchFamily="18" charset="0"/>
              </a:rPr>
              <a:t> of the Art</a:t>
            </a:r>
            <a:endParaRPr lang="en-CA" baseline="0" dirty="0" smtClean="0">
              <a:latin typeface="Garamond" pitchFamily="18" charset="0"/>
            </a:endParaRPr>
          </a:p>
        </p:txBody>
      </p:sp>
      <p:sp>
        <p:nvSpPr>
          <p:cNvPr id="3" name="Text Placeholder 2"/>
          <p:cNvSpPr>
            <a:spLocks noGrp="1"/>
          </p:cNvSpPr>
          <p:nvPr>
            <p:ph type="body" idx="1"/>
          </p:nvPr>
        </p:nvSpPr>
        <p:spPr/>
        <p:txBody>
          <a:bodyPr>
            <a:normAutofit/>
          </a:bodyPr>
          <a:lstStyle/>
          <a:p>
            <a:pPr lvl="0"/>
            <a:r>
              <a:rPr lang="en-CA" baseline="0" dirty="0" smtClean="0">
                <a:latin typeface="Garamond" pitchFamily="18" charset="0"/>
              </a:rPr>
              <a:t>Plus all information </a:t>
            </a:r>
          </a:p>
          <a:p>
            <a:pPr lvl="1"/>
            <a:r>
              <a:rPr lang="en-CA" sz="3200" dirty="0" smtClean="0">
                <a:latin typeface="Garamond" pitchFamily="18" charset="0"/>
              </a:rPr>
              <a:t>In Canadian patent applications with an earlier priority date, including convention filings</a:t>
            </a:r>
          </a:p>
          <a:p>
            <a:pPr lvl="1"/>
            <a:r>
              <a:rPr lang="en-CA" dirty="0" smtClean="0">
                <a:latin typeface="Garamond" pitchFamily="18" charset="0"/>
              </a:rPr>
              <a:t>It is irrelevant whether the prior application has been published – it is considered as part of the state of the art even though it is secret</a:t>
            </a:r>
          </a:p>
          <a:p>
            <a:pPr lvl="1"/>
            <a:r>
              <a:rPr lang="en-CA" u="sng" dirty="0" smtClean="0">
                <a:latin typeface="Garamond" pitchFamily="18" charset="0"/>
              </a:rPr>
              <a:t>However</a:t>
            </a:r>
            <a:r>
              <a:rPr lang="en-CA" dirty="0" smtClean="0">
                <a:latin typeface="Garamond" pitchFamily="18" charset="0"/>
              </a:rPr>
              <a:t>, unpublished foreign applications are not part of the state of the art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aseline="0" dirty="0" smtClean="0">
                <a:latin typeface="Garamond" pitchFamily="18" charset="0"/>
              </a:rPr>
              <a:t>State</a:t>
            </a:r>
            <a:r>
              <a:rPr lang="en-CA" dirty="0" smtClean="0">
                <a:latin typeface="Garamond" pitchFamily="18" charset="0"/>
              </a:rPr>
              <a:t> of the Art</a:t>
            </a:r>
            <a:endParaRPr lang="en-CA" baseline="0" dirty="0" smtClean="0">
              <a:latin typeface="Garamond" pitchFamily="18" charset="0"/>
            </a:endParaRPr>
          </a:p>
        </p:txBody>
      </p:sp>
      <p:sp>
        <p:nvSpPr>
          <p:cNvPr id="3" name="Text Placeholder 2"/>
          <p:cNvSpPr>
            <a:spLocks noGrp="1"/>
          </p:cNvSpPr>
          <p:nvPr>
            <p:ph type="body" idx="1"/>
          </p:nvPr>
        </p:nvSpPr>
        <p:spPr/>
        <p:txBody>
          <a:bodyPr>
            <a:normAutofit/>
          </a:bodyPr>
          <a:lstStyle/>
          <a:p>
            <a:r>
              <a:rPr lang="en-CA" dirty="0" smtClean="0">
                <a:latin typeface="Garamond" pitchFamily="18" charset="0"/>
              </a:rPr>
              <a:t>Result: First to file wins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aseline="0" dirty="0" smtClean="0">
                <a:latin typeface="Garamond" pitchFamily="18" charset="0"/>
              </a:rPr>
              <a:t>Prior Public</a:t>
            </a:r>
            <a:r>
              <a:rPr lang="en-CA" dirty="0" smtClean="0">
                <a:latin typeface="Garamond" pitchFamily="18" charset="0"/>
              </a:rPr>
              <a:t> Knowledge</a:t>
            </a:r>
            <a:endParaRPr lang="en-CA" baseline="0" dirty="0" smtClean="0">
              <a:latin typeface="Garamond" pitchFamily="18" charset="0"/>
            </a:endParaRPr>
          </a:p>
        </p:txBody>
      </p:sp>
      <p:sp>
        <p:nvSpPr>
          <p:cNvPr id="3" name="Text Placeholder 2"/>
          <p:cNvSpPr>
            <a:spLocks noGrp="1"/>
          </p:cNvSpPr>
          <p:nvPr>
            <p:ph type="body" idx="1"/>
          </p:nvPr>
        </p:nvSpPr>
        <p:spPr/>
        <p:txBody>
          <a:bodyPr>
            <a:normAutofit fontScale="92500"/>
          </a:bodyPr>
          <a:lstStyle/>
          <a:p>
            <a:r>
              <a:rPr lang="en-CA" dirty="0" smtClean="0">
                <a:solidFill>
                  <a:srgbClr val="66FF66"/>
                </a:solidFill>
                <a:latin typeface="Garamond" pitchFamily="18" charset="0"/>
              </a:rPr>
              <a:t>S.28.2 (1)The subject-matter defined by a claim in an application for a patent in Canada (the "pending application") </a:t>
            </a:r>
            <a:r>
              <a:rPr lang="en-CA" dirty="0" smtClean="0">
                <a:solidFill>
                  <a:srgbClr val="FFFF66"/>
                </a:solidFill>
                <a:latin typeface="Garamond" pitchFamily="18" charset="0"/>
              </a:rPr>
              <a:t>must not have been disclosed</a:t>
            </a:r>
            <a:r>
              <a:rPr lang="en-CA" dirty="0" smtClean="0">
                <a:solidFill>
                  <a:srgbClr val="66FF66"/>
                </a:solidFill>
                <a:latin typeface="Garamond" pitchFamily="18" charset="0"/>
              </a:rPr>
              <a:t>. . .</a:t>
            </a:r>
          </a:p>
          <a:p>
            <a:pPr lvl="1"/>
            <a:r>
              <a:rPr lang="en-CA" sz="3200" baseline="0" dirty="0" smtClean="0">
                <a:solidFill>
                  <a:srgbClr val="66FF66"/>
                </a:solidFill>
                <a:latin typeface="Garamond" pitchFamily="18" charset="0"/>
              </a:rPr>
              <a:t>(b) </a:t>
            </a:r>
            <a:r>
              <a:rPr lang="en-CA" sz="3200" baseline="0" dirty="0" smtClean="0">
                <a:solidFill>
                  <a:srgbClr val="FFFF66"/>
                </a:solidFill>
                <a:latin typeface="Garamond" pitchFamily="18" charset="0"/>
              </a:rPr>
              <a:t>before the claim date </a:t>
            </a:r>
            <a:r>
              <a:rPr lang="en-CA" sz="3200" baseline="0" dirty="0" smtClean="0">
                <a:solidFill>
                  <a:srgbClr val="66FF66"/>
                </a:solidFill>
                <a:latin typeface="Garamond" pitchFamily="18" charset="0"/>
              </a:rPr>
              <a:t>by a person not mentioned in paragraph (a) in such a manner that the subject-matter became </a:t>
            </a:r>
            <a:r>
              <a:rPr lang="en-CA" sz="3200" baseline="0" dirty="0" smtClean="0">
                <a:solidFill>
                  <a:srgbClr val="FFFF66"/>
                </a:solidFill>
                <a:latin typeface="Garamond" pitchFamily="18" charset="0"/>
              </a:rPr>
              <a:t>available to the public</a:t>
            </a:r>
            <a:r>
              <a:rPr lang="en-CA" sz="3200" baseline="0" dirty="0" smtClean="0">
                <a:solidFill>
                  <a:srgbClr val="66FF66"/>
                </a:solidFill>
                <a:latin typeface="Garamond" pitchFamily="18" charset="0"/>
              </a:rPr>
              <a:t> in Canada </a:t>
            </a:r>
            <a:r>
              <a:rPr lang="en-CA" sz="3200" baseline="0" dirty="0" smtClean="0">
                <a:solidFill>
                  <a:srgbClr val="FFFF66"/>
                </a:solidFill>
                <a:latin typeface="Garamond" pitchFamily="18" charset="0"/>
              </a:rPr>
              <a:t>or elsewhere</a:t>
            </a:r>
            <a:r>
              <a:rPr lang="en-CA" sz="3200" baseline="0" dirty="0" smtClean="0">
                <a:solidFill>
                  <a:srgbClr val="66FF66"/>
                </a:solidFill>
                <a:latin typeface="Garamond" pitchFamily="18" charset="0"/>
              </a:rPr>
              <a:t>;</a:t>
            </a:r>
          </a:p>
          <a:p>
            <a:pPr lvl="0"/>
            <a:r>
              <a:rPr lang="en-CA" baseline="0" dirty="0" smtClean="0">
                <a:latin typeface="Garamond" pitchFamily="18" charset="0"/>
              </a:rPr>
              <a:t>Not previously disclosed to the public anywhere</a:t>
            </a:r>
            <a:r>
              <a:rPr lang="en-CA" dirty="0" smtClean="0">
                <a:latin typeface="Garamond" pitchFamily="18" charset="0"/>
              </a:rPr>
              <a:t> in the world</a:t>
            </a:r>
            <a:endParaRPr lang="en-CA" baseline="0" dirty="0" smtClean="0">
              <a:latin typeface="Garamond"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aseline="0" dirty="0" smtClean="0">
                <a:latin typeface="Garamond" pitchFamily="18" charset="0"/>
              </a:rPr>
              <a:t>Prior Canadian Application</a:t>
            </a:r>
          </a:p>
        </p:txBody>
      </p:sp>
      <p:sp>
        <p:nvSpPr>
          <p:cNvPr id="3" name="Text Placeholder 2"/>
          <p:cNvSpPr>
            <a:spLocks noGrp="1"/>
          </p:cNvSpPr>
          <p:nvPr>
            <p:ph type="body" idx="1"/>
          </p:nvPr>
        </p:nvSpPr>
        <p:spPr/>
        <p:txBody>
          <a:bodyPr>
            <a:normAutofit/>
          </a:bodyPr>
          <a:lstStyle/>
          <a:p>
            <a:pPr lvl="0"/>
            <a:r>
              <a:rPr lang="en-CA" baseline="0" dirty="0" smtClean="0">
                <a:latin typeface="Garamond" pitchFamily="18" charset="0"/>
              </a:rPr>
              <a:t>Or in a patent application . . .</a:t>
            </a:r>
          </a:p>
          <a:p>
            <a:pPr lvl="1"/>
            <a:r>
              <a:rPr lang="en-CA" sz="3200" baseline="0" dirty="0" smtClean="0">
                <a:solidFill>
                  <a:srgbClr val="66FF66"/>
                </a:solidFill>
                <a:latin typeface="Garamond" pitchFamily="18" charset="0"/>
              </a:rPr>
              <a:t>(c) </a:t>
            </a:r>
            <a:r>
              <a:rPr lang="en-CA" sz="3200" baseline="0" dirty="0" smtClean="0">
                <a:solidFill>
                  <a:srgbClr val="FFFF66"/>
                </a:solidFill>
                <a:latin typeface="Garamond" pitchFamily="18" charset="0"/>
              </a:rPr>
              <a:t>in an application for a patent </a:t>
            </a:r>
            <a:r>
              <a:rPr lang="en-CA" sz="3200" baseline="0" dirty="0" smtClean="0">
                <a:solidFill>
                  <a:srgbClr val="66FF66"/>
                </a:solidFill>
                <a:latin typeface="Garamond" pitchFamily="18" charset="0"/>
              </a:rPr>
              <a:t>that is filed in Canada by a person other than the applicant, and has a </a:t>
            </a:r>
            <a:r>
              <a:rPr lang="en-CA" sz="3200" baseline="0" dirty="0" smtClean="0">
                <a:solidFill>
                  <a:srgbClr val="FFFF66"/>
                </a:solidFill>
                <a:latin typeface="Garamond" pitchFamily="18" charset="0"/>
              </a:rPr>
              <a:t>filing date that is before the claim date</a:t>
            </a:r>
            <a:r>
              <a:rPr lang="en-CA" sz="3200" baseline="0" dirty="0" smtClean="0">
                <a:solidFill>
                  <a:srgbClr val="66FF66"/>
                </a:solidFill>
                <a:latin typeface="Garamond" pitchFamily="18" charset="0"/>
              </a:rPr>
              <a:t>; or</a:t>
            </a:r>
          </a:p>
          <a:p>
            <a:pPr lvl="0"/>
            <a:r>
              <a:rPr lang="en-CA" baseline="0" dirty="0" smtClean="0">
                <a:latin typeface="Garamond" pitchFamily="18" charset="0"/>
              </a:rPr>
              <a:t>Prior filing in Canada</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aseline="0" dirty="0" smtClean="0">
                <a:latin typeface="Garamond" pitchFamily="18" charset="0"/>
              </a:rPr>
              <a:t>Prior Convention Application</a:t>
            </a:r>
          </a:p>
        </p:txBody>
      </p:sp>
      <p:sp>
        <p:nvSpPr>
          <p:cNvPr id="3" name="Text Placeholder 2"/>
          <p:cNvSpPr>
            <a:spLocks noGrp="1"/>
          </p:cNvSpPr>
          <p:nvPr>
            <p:ph type="body" idx="1"/>
          </p:nvPr>
        </p:nvSpPr>
        <p:spPr/>
        <p:txBody>
          <a:bodyPr>
            <a:normAutofit/>
          </a:bodyPr>
          <a:lstStyle/>
          <a:p>
            <a:r>
              <a:rPr lang="en-CA" baseline="0" dirty="0" smtClean="0">
                <a:solidFill>
                  <a:srgbClr val="66FF66"/>
                </a:solidFill>
                <a:latin typeface="Garamond" pitchFamily="18" charset="0"/>
              </a:rPr>
              <a:t>(</a:t>
            </a:r>
            <a:r>
              <a:rPr lang="en-CA" dirty="0" smtClean="0">
                <a:solidFill>
                  <a:srgbClr val="66FF66"/>
                </a:solidFill>
                <a:latin typeface="Garamond" pitchFamily="18" charset="0"/>
              </a:rPr>
              <a:t>d) in an </a:t>
            </a:r>
            <a:r>
              <a:rPr lang="en-CA" dirty="0" smtClean="0">
                <a:solidFill>
                  <a:srgbClr val="FFFF66"/>
                </a:solidFill>
                <a:latin typeface="Garamond" pitchFamily="18" charset="0"/>
              </a:rPr>
              <a:t>application</a:t>
            </a:r>
            <a:r>
              <a:rPr lang="en-CA" dirty="0" smtClean="0">
                <a:solidFill>
                  <a:srgbClr val="66FF66"/>
                </a:solidFill>
                <a:latin typeface="Garamond" pitchFamily="18" charset="0"/>
              </a:rPr>
              <a:t> (the "co-pending application") for a patent that is </a:t>
            </a:r>
            <a:r>
              <a:rPr lang="en-CA" dirty="0" smtClean="0">
                <a:solidFill>
                  <a:srgbClr val="FFFF66"/>
                </a:solidFill>
                <a:latin typeface="Garamond" pitchFamily="18" charset="0"/>
              </a:rPr>
              <a:t>filed in Canada </a:t>
            </a:r>
            <a:r>
              <a:rPr lang="en-CA" dirty="0" smtClean="0">
                <a:solidFill>
                  <a:srgbClr val="66FF66"/>
                </a:solidFill>
                <a:latin typeface="Garamond" pitchFamily="18" charset="0"/>
              </a:rPr>
              <a:t>by a person other than the applicant and has a filing date that is </a:t>
            </a:r>
            <a:r>
              <a:rPr lang="en-CA" dirty="0" smtClean="0">
                <a:solidFill>
                  <a:srgbClr val="FFFF66"/>
                </a:solidFill>
                <a:latin typeface="Garamond" pitchFamily="18" charset="0"/>
              </a:rPr>
              <a:t>on or after the claim date </a:t>
            </a:r>
            <a:r>
              <a:rPr lang="en-CA" dirty="0" smtClean="0">
                <a:solidFill>
                  <a:srgbClr val="66FF66"/>
                </a:solidFill>
                <a:latin typeface="Garamond" pitchFamily="18" charset="0"/>
              </a:rPr>
              <a:t>if </a:t>
            </a:r>
          </a:p>
          <a:p>
            <a:r>
              <a:rPr lang="en-CA" dirty="0" smtClean="0">
                <a:solidFill>
                  <a:srgbClr val="66FF66"/>
                </a:solidFill>
                <a:latin typeface="Garamond" pitchFamily="18" charset="0"/>
              </a:rPr>
              <a:t>[applicant has </a:t>
            </a:r>
            <a:r>
              <a:rPr lang="en-CA" dirty="0" smtClean="0">
                <a:solidFill>
                  <a:srgbClr val="FFFF66"/>
                </a:solidFill>
                <a:latin typeface="Garamond" pitchFamily="18" charset="0"/>
              </a:rPr>
              <a:t>previously</a:t>
            </a:r>
            <a:r>
              <a:rPr lang="en-CA" dirty="0" smtClean="0">
                <a:solidFill>
                  <a:srgbClr val="66FF66"/>
                </a:solidFill>
                <a:latin typeface="Garamond" pitchFamily="18" charset="0"/>
              </a:rPr>
              <a:t> filed an application in a </a:t>
            </a:r>
            <a:r>
              <a:rPr lang="en-CA" dirty="0" smtClean="0">
                <a:solidFill>
                  <a:srgbClr val="FFFF66"/>
                </a:solidFill>
                <a:latin typeface="Garamond" pitchFamily="18" charset="0"/>
              </a:rPr>
              <a:t>convention country</a:t>
            </a:r>
            <a:r>
              <a:rPr lang="en-CA" dirty="0" smtClean="0">
                <a:solidFill>
                  <a:srgbClr val="66FF66"/>
                </a:solidFill>
                <a:latin typeface="Garamond" pitchFamily="18" charset="0"/>
              </a:rPr>
              <a:t>]</a:t>
            </a:r>
          </a:p>
          <a:p>
            <a:r>
              <a:rPr lang="en-CA" baseline="0" dirty="0" smtClean="0">
                <a:solidFill>
                  <a:srgbClr val="66FF66"/>
                </a:solidFill>
                <a:latin typeface="Garamond" pitchFamily="18" charset="0"/>
              </a:rPr>
              <a:t>[</a:t>
            </a:r>
            <a:r>
              <a:rPr lang="en-CA" baseline="0" dirty="0" smtClean="0">
                <a:solidFill>
                  <a:srgbClr val="FFFF66"/>
                </a:solidFill>
                <a:latin typeface="Garamond" pitchFamily="18" charset="0"/>
              </a:rPr>
              <a:t>prior</a:t>
            </a:r>
            <a:r>
              <a:rPr lang="en-CA" dirty="0" smtClean="0">
                <a:solidFill>
                  <a:srgbClr val="FFFF66"/>
                </a:solidFill>
                <a:latin typeface="Garamond" pitchFamily="18" charset="0"/>
              </a:rPr>
              <a:t> to the claim date</a:t>
            </a:r>
            <a:r>
              <a:rPr lang="en-CA" dirty="0" smtClean="0">
                <a:solidFill>
                  <a:srgbClr val="66FF66"/>
                </a:solidFill>
                <a:latin typeface="Garamond" pitchFamily="18" charset="0"/>
              </a:rPr>
              <a:t>]</a:t>
            </a:r>
          </a:p>
          <a:p>
            <a:r>
              <a:rPr lang="en-CA" baseline="0" dirty="0" smtClean="0">
                <a:solidFill>
                  <a:srgbClr val="66FF66"/>
                </a:solidFill>
                <a:latin typeface="Garamond" pitchFamily="18" charset="0"/>
              </a:rPr>
              <a:t>[and claimed convention</a:t>
            </a:r>
            <a:r>
              <a:rPr lang="en-CA" dirty="0" smtClean="0">
                <a:solidFill>
                  <a:srgbClr val="66FF66"/>
                </a:solidFill>
                <a:latin typeface="Garamond" pitchFamily="18" charset="0"/>
              </a:rPr>
              <a:t> priority]</a:t>
            </a:r>
            <a:endParaRPr lang="en-CA" baseline="0" dirty="0" smtClean="0">
              <a:solidFill>
                <a:srgbClr val="66FF66"/>
              </a:solidFill>
              <a:latin typeface="Garamond"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aseline="0" dirty="0" smtClean="0">
                <a:latin typeface="Garamond" pitchFamily="18" charset="0"/>
              </a:rPr>
              <a:t>Qualified</a:t>
            </a:r>
          </a:p>
        </p:txBody>
      </p:sp>
      <p:sp>
        <p:nvSpPr>
          <p:cNvPr id="3" name="Text Placeholder 2"/>
          <p:cNvSpPr>
            <a:spLocks noGrp="1"/>
          </p:cNvSpPr>
          <p:nvPr>
            <p:ph type="body" idx="1"/>
          </p:nvPr>
        </p:nvSpPr>
        <p:spPr/>
        <p:txBody>
          <a:bodyPr/>
          <a:lstStyle/>
          <a:p>
            <a:pPr lvl="0"/>
            <a:r>
              <a:rPr lang="en-CA" baseline="0" dirty="0" smtClean="0">
                <a:latin typeface="Garamond" pitchFamily="18" charset="0"/>
              </a:rPr>
              <a:t>Grace period after disclosure by inventor</a:t>
            </a:r>
          </a:p>
          <a:p>
            <a:pPr lvl="0"/>
            <a:r>
              <a:rPr lang="en-CA" baseline="0" dirty="0" smtClean="0">
                <a:solidFill>
                  <a:srgbClr val="66FF66"/>
                </a:solidFill>
                <a:latin typeface="Garamond" pitchFamily="18" charset="0"/>
              </a:rPr>
              <a:t>(a) </a:t>
            </a:r>
            <a:r>
              <a:rPr lang="en-CA" baseline="0" dirty="0" smtClean="0">
                <a:solidFill>
                  <a:srgbClr val="FFFF66"/>
                </a:solidFill>
                <a:latin typeface="Garamond" pitchFamily="18" charset="0"/>
              </a:rPr>
              <a:t>more than one year </a:t>
            </a:r>
            <a:r>
              <a:rPr lang="en-CA" baseline="0" dirty="0" smtClean="0">
                <a:solidFill>
                  <a:srgbClr val="66FF66"/>
                </a:solidFill>
                <a:latin typeface="Garamond" pitchFamily="18" charset="0"/>
              </a:rPr>
              <a:t>before the filing date </a:t>
            </a:r>
            <a:r>
              <a:rPr lang="en-CA" baseline="0" dirty="0" smtClean="0">
                <a:solidFill>
                  <a:srgbClr val="FFFF66"/>
                </a:solidFill>
                <a:latin typeface="Garamond" pitchFamily="18" charset="0"/>
              </a:rPr>
              <a:t>by the applicant</a:t>
            </a:r>
            <a:r>
              <a:rPr lang="en-CA" baseline="0" dirty="0" smtClean="0">
                <a:solidFill>
                  <a:srgbClr val="66FF66"/>
                </a:solidFill>
                <a:latin typeface="Garamond" pitchFamily="18" charset="0"/>
              </a:rPr>
              <a:t>, or by a person who obtained knowledge, directly or indirectly, from the applicant, in such a manner that the subject-matter became available to the public in Canada or elsewhere;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aseline="0" dirty="0" smtClean="0">
                <a:latin typeface="Garamond" pitchFamily="18" charset="0"/>
              </a:rPr>
              <a:t>Qualified</a:t>
            </a:r>
          </a:p>
        </p:txBody>
      </p:sp>
      <p:sp>
        <p:nvSpPr>
          <p:cNvPr id="3" name="Text Placeholder 2"/>
          <p:cNvSpPr>
            <a:spLocks noGrp="1"/>
          </p:cNvSpPr>
          <p:nvPr>
            <p:ph type="body" idx="1"/>
          </p:nvPr>
        </p:nvSpPr>
        <p:spPr/>
        <p:txBody>
          <a:bodyPr/>
          <a:lstStyle/>
          <a:p>
            <a:pPr lvl="0"/>
            <a:r>
              <a:rPr lang="en-CA" dirty="0" smtClean="0">
                <a:latin typeface="Garamond" pitchFamily="18" charset="0"/>
              </a:rPr>
              <a:t>Note that grace period </a:t>
            </a:r>
            <a:r>
              <a:rPr lang="en-CA" dirty="0" smtClean="0">
                <a:effectLst>
                  <a:outerShdw blurRad="38100" dist="38100" dir="2700000" algn="tl">
                    <a:srgbClr val="000000">
                      <a:alpha val="43137"/>
                    </a:srgbClr>
                  </a:outerShdw>
                </a:effectLst>
                <a:latin typeface="Garamond" pitchFamily="18" charset="0"/>
              </a:rPr>
              <a:t>is not adjusted for international filing</a:t>
            </a:r>
          </a:p>
          <a:p>
            <a:pPr lvl="1"/>
            <a:r>
              <a:rPr lang="en-CA" dirty="0" smtClean="0">
                <a:latin typeface="Garamond" pitchFamily="18" charset="0"/>
              </a:rPr>
              <a:t>Inventor has one year from disclosure to file in Canada</a:t>
            </a:r>
          </a:p>
          <a:p>
            <a:pPr lvl="1"/>
            <a:r>
              <a:rPr lang="en-CA" dirty="0" smtClean="0">
                <a:latin typeface="Garamond" pitchFamily="18" charset="0"/>
              </a:rPr>
              <a:t>Many systems do not have a grace period</a:t>
            </a:r>
          </a:p>
          <a:p>
            <a:pPr lvl="2"/>
            <a:r>
              <a:rPr lang="en-CA" dirty="0" smtClean="0">
                <a:latin typeface="Garamond" pitchFamily="18" charset="0"/>
              </a:rPr>
              <a:t>Do not count on it</a:t>
            </a:r>
          </a:p>
          <a:p>
            <a:pPr lvl="0"/>
            <a:endParaRPr lang="en-CA" baseline="0" dirty="0" smtClean="0">
              <a:solidFill>
                <a:srgbClr val="66FF66"/>
              </a:solidFill>
              <a:latin typeface="Garamond"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latin typeface="Garamond" pitchFamily="18" charset="0"/>
              </a:rPr>
              <a:t>Old Act – Pre-1993</a:t>
            </a:r>
            <a:endParaRPr lang="en-CA" dirty="0">
              <a:latin typeface="Garamond" pitchFamily="18" charset="0"/>
            </a:endParaRPr>
          </a:p>
        </p:txBody>
      </p:sp>
      <p:sp>
        <p:nvSpPr>
          <p:cNvPr id="3" name="Text Placeholder 2"/>
          <p:cNvSpPr>
            <a:spLocks noGrp="1"/>
          </p:cNvSpPr>
          <p:nvPr>
            <p:ph type="body" idx="1"/>
          </p:nvPr>
        </p:nvSpPr>
        <p:spPr/>
        <p:txBody>
          <a:bodyPr/>
          <a:lstStyle/>
          <a:p>
            <a:r>
              <a:rPr lang="en-CA" dirty="0" smtClean="0">
                <a:latin typeface="Garamond" pitchFamily="18" charset="0"/>
              </a:rPr>
              <a:t>First-to-invent</a:t>
            </a:r>
          </a:p>
          <a:p>
            <a:r>
              <a:rPr lang="en-CA" dirty="0" smtClean="0">
                <a:latin typeface="Garamond" pitchFamily="18" charset="0"/>
              </a:rPr>
              <a:t>Distinction between paper disclosure and use</a:t>
            </a:r>
          </a:p>
          <a:p>
            <a:r>
              <a:rPr lang="en-CA" dirty="0" smtClean="0">
                <a:latin typeface="Garamond" pitchFamily="18" charset="0"/>
              </a:rPr>
              <a:t>Prior use outside Canada irrelevant</a:t>
            </a:r>
          </a:p>
          <a:p>
            <a:r>
              <a:rPr lang="en-CA" dirty="0" smtClean="0">
                <a:latin typeface="Garamond" pitchFamily="18" charset="0"/>
              </a:rPr>
              <a:t>Two year grace period</a:t>
            </a:r>
          </a:p>
          <a:p>
            <a:pPr lvl="1"/>
            <a:r>
              <a:rPr lang="en-CA" dirty="0" smtClean="0">
                <a:latin typeface="Garamond" pitchFamily="18" charset="0"/>
              </a:rPr>
              <a:t>For paper disclosure anywhere in the world</a:t>
            </a:r>
          </a:p>
          <a:p>
            <a:pPr lvl="1"/>
            <a:r>
              <a:rPr lang="en-CA" dirty="0" smtClean="0">
                <a:latin typeface="Garamond" pitchFamily="18" charset="0"/>
              </a:rPr>
              <a:t>For prior use in Canada</a:t>
            </a:r>
          </a:p>
          <a:p>
            <a:pPr lvl="1"/>
            <a:r>
              <a:rPr lang="en-CA" dirty="0" err="1" smtClean="0">
                <a:latin typeface="Garamond" pitchFamily="18" charset="0"/>
              </a:rPr>
              <a:t>Ie</a:t>
            </a:r>
            <a:r>
              <a:rPr lang="en-CA" dirty="0" smtClean="0">
                <a:latin typeface="Garamond" pitchFamily="18" charset="0"/>
              </a:rPr>
              <a:t>. First-to-invent could obtain patent so long as filed within 2 years of disclosure by anyone</a:t>
            </a:r>
            <a:endParaRPr lang="en-CA" dirty="0">
              <a:latin typeface="Garamond"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928934"/>
            <a:ext cx="8229600" cy="1143000"/>
          </a:xfrm>
        </p:spPr>
        <p:txBody>
          <a:bodyPr/>
          <a:lstStyle/>
          <a:p>
            <a:r>
              <a:rPr lang="en-CA" baseline="0" dirty="0" smtClean="0">
                <a:latin typeface="Garamond" pitchFamily="18" charset="0"/>
              </a:rPr>
              <a:t>What must be disclosed</a:t>
            </a:r>
          </a:p>
        </p:txBody>
      </p:sp>
      <p:sp>
        <p:nvSpPr>
          <p:cNvPr id="3" name="Text Placeholder 2"/>
          <p:cNvSpPr>
            <a:spLocks noGrp="1"/>
          </p:cNvSpPr>
          <p:nvPr>
            <p:ph type="body" idx="1"/>
          </p:nvPr>
        </p:nvSpPr>
        <p:spPr/>
        <p:txBody>
          <a:bodyPr/>
          <a:lstStyle/>
          <a:p>
            <a:endParaRPr lang="en-CA"/>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aseline="0" dirty="0" smtClean="0">
                <a:latin typeface="Garamond" pitchFamily="18" charset="0"/>
              </a:rPr>
              <a:t>Statutory Basis</a:t>
            </a:r>
          </a:p>
        </p:txBody>
      </p:sp>
      <p:sp>
        <p:nvSpPr>
          <p:cNvPr id="3" name="Text Placeholder 2"/>
          <p:cNvSpPr>
            <a:spLocks noGrp="1"/>
          </p:cNvSpPr>
          <p:nvPr>
            <p:ph type="body" idx="1"/>
          </p:nvPr>
        </p:nvSpPr>
        <p:spPr/>
        <p:txBody>
          <a:bodyPr/>
          <a:lstStyle/>
          <a:p>
            <a:pPr lvl="0"/>
            <a:r>
              <a:rPr lang="en-CA" baseline="0" dirty="0" smtClean="0">
                <a:solidFill>
                  <a:srgbClr val="66FF66"/>
                </a:solidFill>
                <a:latin typeface="Garamond" pitchFamily="18" charset="0"/>
              </a:rPr>
              <a:t>"invention" means any new and useful art. . .</a:t>
            </a:r>
          </a:p>
          <a:p>
            <a:pPr lvl="0"/>
            <a:r>
              <a:rPr lang="en-CA" baseline="0" dirty="0" smtClean="0">
                <a:latin typeface="Garamond" pitchFamily="18" charset="0"/>
              </a:rPr>
              <a:t>But the novelty requirement is set out in detail in s28.1/2</a:t>
            </a:r>
          </a:p>
          <a:p>
            <a:pPr lvl="0"/>
            <a:r>
              <a:rPr lang="en-CA" baseline="0" dirty="0" smtClean="0">
                <a:latin typeface="Garamond" pitchFamily="18" charset="0"/>
              </a:rPr>
              <a:t>An invention which is not new is “anticipated”</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aseline="0" dirty="0" smtClean="0">
                <a:latin typeface="Garamond" pitchFamily="18" charset="0"/>
              </a:rPr>
              <a:t>What must be disclosed</a:t>
            </a:r>
          </a:p>
        </p:txBody>
      </p:sp>
      <p:sp>
        <p:nvSpPr>
          <p:cNvPr id="3" name="Text Placeholder 2"/>
          <p:cNvSpPr>
            <a:spLocks noGrp="1"/>
          </p:cNvSpPr>
          <p:nvPr>
            <p:ph type="body" idx="1"/>
          </p:nvPr>
        </p:nvSpPr>
        <p:spPr/>
        <p:txBody>
          <a:bodyPr/>
          <a:lstStyle/>
          <a:p>
            <a:pPr lvl="0"/>
            <a:r>
              <a:rPr lang="en-CA" baseline="0" dirty="0" smtClean="0">
                <a:latin typeface="Garamond" pitchFamily="18" charset="0"/>
              </a:rPr>
              <a:t>Prior use , prior sale, prior publication, all had separate statutory bases at one time</a:t>
            </a:r>
          </a:p>
          <a:p>
            <a:pPr lvl="0"/>
            <a:r>
              <a:rPr lang="en-CA" baseline="0" dirty="0" smtClean="0">
                <a:latin typeface="Garamond" pitchFamily="18" charset="0"/>
              </a:rPr>
              <a:t>Now simply “</a:t>
            </a:r>
            <a:r>
              <a:rPr lang="en-CA" baseline="0" dirty="0" smtClean="0">
                <a:solidFill>
                  <a:srgbClr val="66FF66"/>
                </a:solidFill>
                <a:latin typeface="Garamond" pitchFamily="18" charset="0"/>
              </a:rPr>
              <a:t>disclosed in such a manner that the subject matter became available to the public</a:t>
            </a:r>
            <a:r>
              <a:rPr lang="en-CA" baseline="0" dirty="0" smtClean="0">
                <a:latin typeface="Garamond" pitchFamily="18" charset="0"/>
              </a:rPr>
              <a:t>”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aseline="0" dirty="0" smtClean="0">
                <a:latin typeface="Garamond" pitchFamily="18" charset="0"/>
              </a:rPr>
              <a:t>Old Law</a:t>
            </a:r>
          </a:p>
        </p:txBody>
      </p:sp>
      <p:sp>
        <p:nvSpPr>
          <p:cNvPr id="3" name="Text Placeholder 2"/>
          <p:cNvSpPr>
            <a:spLocks noGrp="1"/>
          </p:cNvSpPr>
          <p:nvPr>
            <p:ph type="body" idx="1"/>
          </p:nvPr>
        </p:nvSpPr>
        <p:spPr/>
        <p:txBody>
          <a:bodyPr>
            <a:normAutofit/>
          </a:bodyPr>
          <a:lstStyle/>
          <a:p>
            <a:pPr lvl="0"/>
            <a:r>
              <a:rPr lang="en-CA" dirty="0" smtClean="0">
                <a:latin typeface="Garamond" pitchFamily="18" charset="0"/>
              </a:rPr>
              <a:t>Prior to 1996 distinguish</a:t>
            </a:r>
          </a:p>
          <a:p>
            <a:pPr lvl="1"/>
            <a:r>
              <a:rPr lang="en-CA" baseline="0" dirty="0" smtClean="0">
                <a:latin typeface="Garamond" pitchFamily="18" charset="0"/>
              </a:rPr>
              <a:t>Paper anticipation</a:t>
            </a:r>
          </a:p>
          <a:p>
            <a:pPr lvl="1"/>
            <a:r>
              <a:rPr lang="en-CA" dirty="0" smtClean="0">
                <a:latin typeface="Garamond" pitchFamily="18" charset="0"/>
              </a:rPr>
              <a:t>Prior use</a:t>
            </a:r>
            <a:endParaRPr lang="en-CA" baseline="0" dirty="0" smtClean="0">
              <a:latin typeface="Garamond"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aseline="0" dirty="0" smtClean="0">
                <a:latin typeface="Garamond" pitchFamily="18" charset="0"/>
              </a:rPr>
              <a:t>Old Law</a:t>
            </a:r>
          </a:p>
        </p:txBody>
      </p:sp>
      <p:sp>
        <p:nvSpPr>
          <p:cNvPr id="3" name="Text Placeholder 2"/>
          <p:cNvSpPr>
            <a:spLocks noGrp="1"/>
          </p:cNvSpPr>
          <p:nvPr>
            <p:ph type="body" idx="1"/>
          </p:nvPr>
        </p:nvSpPr>
        <p:spPr/>
        <p:txBody>
          <a:bodyPr>
            <a:normAutofit/>
          </a:bodyPr>
          <a:lstStyle/>
          <a:p>
            <a:pPr lvl="0"/>
            <a:r>
              <a:rPr lang="en-CA" dirty="0" smtClean="0">
                <a:latin typeface="Garamond" pitchFamily="18" charset="0"/>
              </a:rPr>
              <a:t>Paper Anticipation</a:t>
            </a:r>
            <a:endParaRPr lang="en-CA" baseline="0" dirty="0" smtClean="0">
              <a:latin typeface="Garamond" pitchFamily="18" charset="0"/>
            </a:endParaRPr>
          </a:p>
          <a:p>
            <a:pPr lvl="1"/>
            <a:r>
              <a:rPr lang="en-CA" baseline="0" dirty="0" smtClean="0">
                <a:latin typeface="Garamond" pitchFamily="18" charset="0"/>
              </a:rPr>
              <a:t>The prior disclosure is only by means of a publication, </a:t>
            </a:r>
            <a:r>
              <a:rPr lang="en-CA" baseline="0" dirty="0" err="1" smtClean="0">
                <a:latin typeface="Garamond" pitchFamily="18" charset="0"/>
              </a:rPr>
              <a:t>ie</a:t>
            </a:r>
            <a:r>
              <a:rPr lang="en-CA" baseline="0" dirty="0" smtClean="0">
                <a:latin typeface="Garamond" pitchFamily="18" charset="0"/>
              </a:rPr>
              <a:t> the thing itself was never produced</a:t>
            </a:r>
          </a:p>
          <a:p>
            <a:pPr lvl="0"/>
            <a:r>
              <a:rPr lang="en-CA" baseline="0" dirty="0" smtClean="0">
                <a:latin typeface="Garamond" pitchFamily="18" charset="0"/>
              </a:rPr>
              <a:t>The disclosure in the publication must be equal to the patent disclosure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aseline="0" dirty="0" smtClean="0">
                <a:latin typeface="Garamond" pitchFamily="18" charset="0"/>
              </a:rPr>
              <a:t>Old Law</a:t>
            </a:r>
          </a:p>
        </p:txBody>
      </p:sp>
      <p:sp>
        <p:nvSpPr>
          <p:cNvPr id="3" name="Text Placeholder 2"/>
          <p:cNvSpPr>
            <a:spLocks noGrp="1"/>
          </p:cNvSpPr>
          <p:nvPr>
            <p:ph type="body" idx="1"/>
          </p:nvPr>
        </p:nvSpPr>
        <p:spPr/>
        <p:txBody>
          <a:bodyPr/>
          <a:lstStyle/>
          <a:p>
            <a:pPr lvl="0"/>
            <a:r>
              <a:rPr lang="en-CA" baseline="0" dirty="0" smtClean="0">
                <a:latin typeface="Garamond" pitchFamily="18" charset="0"/>
              </a:rPr>
              <a:t>Prior</a:t>
            </a:r>
            <a:r>
              <a:rPr lang="en-CA" dirty="0" smtClean="0">
                <a:latin typeface="Garamond" pitchFamily="18" charset="0"/>
              </a:rPr>
              <a:t> Use</a:t>
            </a:r>
          </a:p>
          <a:p>
            <a:pPr lvl="1"/>
            <a:r>
              <a:rPr lang="en-CA" baseline="0" dirty="0" smtClean="0">
                <a:latin typeface="Garamond" pitchFamily="18" charset="0"/>
              </a:rPr>
              <a:t>Where the thing itself is disclosed the rule is:</a:t>
            </a:r>
          </a:p>
          <a:p>
            <a:pPr lvl="0"/>
            <a:r>
              <a:rPr lang="en-CA" baseline="0" dirty="0" smtClean="0">
                <a:solidFill>
                  <a:srgbClr val="FFFF66"/>
                </a:solidFill>
                <a:latin typeface="Garamond" pitchFamily="18" charset="0"/>
              </a:rPr>
              <a:t>Infringement after = anticipation prior</a:t>
            </a:r>
          </a:p>
          <a:p>
            <a:pPr lvl="1"/>
            <a:r>
              <a:rPr lang="en-CA" baseline="0" dirty="0" smtClean="0">
                <a:latin typeface="Garamond" pitchFamily="18" charset="0"/>
              </a:rPr>
              <a:t>Anything which would have infringed will be sufficient to anticipate</a:t>
            </a:r>
          </a:p>
          <a:p>
            <a:pPr lvl="0"/>
            <a:r>
              <a:rPr lang="en-CA" baseline="0" dirty="0" smtClean="0">
                <a:latin typeface="Garamond" pitchFamily="18" charset="0"/>
              </a:rPr>
              <a:t>It does not matter if it would have been difficult to reverse engineer to discover the invention, or that it never in fact was reverse engineered</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857496"/>
            <a:ext cx="8229600" cy="1143000"/>
          </a:xfrm>
        </p:spPr>
        <p:txBody>
          <a:bodyPr/>
          <a:lstStyle/>
          <a:p>
            <a:r>
              <a:rPr lang="en-CA" baseline="0" dirty="0" smtClean="0">
                <a:latin typeface="Garamond" pitchFamily="18" charset="0"/>
              </a:rPr>
              <a:t>Current Law:</a:t>
            </a:r>
            <a:br>
              <a:rPr lang="en-CA" baseline="0" dirty="0" smtClean="0">
                <a:latin typeface="Garamond" pitchFamily="18" charset="0"/>
              </a:rPr>
            </a:br>
            <a:r>
              <a:rPr lang="en-CA" baseline="0" dirty="0" smtClean="0">
                <a:latin typeface="Garamond" pitchFamily="18" charset="0"/>
              </a:rPr>
              <a:t>Enabling Disclosure</a:t>
            </a:r>
          </a:p>
        </p:txBody>
      </p:sp>
      <p:sp>
        <p:nvSpPr>
          <p:cNvPr id="3" name="Text Placeholder 2"/>
          <p:cNvSpPr>
            <a:spLocks noGrp="1"/>
          </p:cNvSpPr>
          <p:nvPr>
            <p:ph type="body" idx="1"/>
          </p:nvPr>
        </p:nvSpPr>
        <p:spPr/>
        <p:txBody>
          <a:bodyPr/>
          <a:lstStyle/>
          <a:p>
            <a:pPr lvl="0"/>
            <a:endParaRPr lang="en-CA" baseline="0" dirty="0" smtClean="0">
              <a:latin typeface="Garamond"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latin typeface="Garamond" pitchFamily="18" charset="0"/>
              </a:rPr>
              <a:t>Enabling Disclosure</a:t>
            </a:r>
            <a:endParaRPr lang="en-CA" baseline="0" dirty="0" smtClean="0">
              <a:latin typeface="Garamond" pitchFamily="18" charset="0"/>
            </a:endParaRPr>
          </a:p>
        </p:txBody>
      </p:sp>
      <p:sp>
        <p:nvSpPr>
          <p:cNvPr id="3" name="Text Placeholder 2"/>
          <p:cNvSpPr>
            <a:spLocks noGrp="1"/>
          </p:cNvSpPr>
          <p:nvPr>
            <p:ph type="body" idx="1"/>
          </p:nvPr>
        </p:nvSpPr>
        <p:spPr/>
        <p:txBody>
          <a:bodyPr>
            <a:normAutofit/>
          </a:bodyPr>
          <a:lstStyle/>
          <a:p>
            <a:pPr lvl="1"/>
            <a:r>
              <a:rPr lang="en-CA" dirty="0" smtClean="0">
                <a:latin typeface="Garamond" pitchFamily="18" charset="0"/>
              </a:rPr>
              <a:t>In order to anticipate invention, prior art must:</a:t>
            </a:r>
          </a:p>
          <a:p>
            <a:pPr lvl="0"/>
            <a:r>
              <a:rPr lang="en-CA" dirty="0" smtClean="0">
                <a:latin typeface="Garamond" pitchFamily="18" charset="0"/>
              </a:rPr>
              <a:t>Disclose</a:t>
            </a:r>
          </a:p>
          <a:p>
            <a:pPr lvl="1"/>
            <a:r>
              <a:rPr lang="en-CA" dirty="0" smtClean="0">
                <a:latin typeface="Garamond" pitchFamily="18" charset="0"/>
              </a:rPr>
              <a:t>AND</a:t>
            </a:r>
          </a:p>
          <a:p>
            <a:pPr lvl="0"/>
            <a:r>
              <a:rPr lang="en-CA" dirty="0" smtClean="0">
                <a:latin typeface="Garamond" pitchFamily="18" charset="0"/>
              </a:rPr>
              <a:t>Enable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latin typeface="Garamond" pitchFamily="18" charset="0"/>
              </a:rPr>
              <a:t>Disclosure</a:t>
            </a:r>
            <a:endParaRPr lang="en-CA" baseline="0" dirty="0" smtClean="0">
              <a:latin typeface="Garamond" pitchFamily="18" charset="0"/>
            </a:endParaRPr>
          </a:p>
        </p:txBody>
      </p:sp>
      <p:sp>
        <p:nvSpPr>
          <p:cNvPr id="3" name="Text Placeholder 2"/>
          <p:cNvSpPr>
            <a:spLocks noGrp="1"/>
          </p:cNvSpPr>
          <p:nvPr>
            <p:ph type="body" idx="1"/>
          </p:nvPr>
        </p:nvSpPr>
        <p:spPr/>
        <p:txBody>
          <a:bodyPr>
            <a:normAutofit/>
          </a:bodyPr>
          <a:lstStyle/>
          <a:p>
            <a:r>
              <a:rPr lang="en-CA" dirty="0" smtClean="0">
                <a:latin typeface="Garamond" pitchFamily="18" charset="0"/>
              </a:rPr>
              <a:t>Must disclose the very thing that is claimed</a:t>
            </a:r>
          </a:p>
          <a:p>
            <a:r>
              <a:rPr lang="en-CA" dirty="0" smtClean="0">
                <a:solidFill>
                  <a:srgbClr val="66FF66"/>
                </a:solidFill>
                <a:latin typeface="Garamond" pitchFamily="18" charset="0"/>
              </a:rPr>
              <a:t>A signpost, however, clear, upon the road to the patentee's invention will not suffice. The prior inventor must be clearly shown to have planted his flag at the precise destination before the patentee. </a:t>
            </a:r>
          </a:p>
          <a:p>
            <a:pPr lvl="2"/>
            <a:r>
              <a:rPr lang="en-CA" dirty="0" smtClean="0">
                <a:latin typeface="Garamond" pitchFamily="18" charset="0"/>
              </a:rPr>
              <a:t>Sachs LJ, General Tire v Firestone Tire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latin typeface="Garamond" pitchFamily="18" charset="0"/>
              </a:rPr>
              <a:t>Disclosure</a:t>
            </a:r>
            <a:endParaRPr lang="en-CA" baseline="0" dirty="0" smtClean="0">
              <a:latin typeface="Garamond" pitchFamily="18" charset="0"/>
            </a:endParaRPr>
          </a:p>
        </p:txBody>
      </p:sp>
      <p:sp>
        <p:nvSpPr>
          <p:cNvPr id="3" name="Text Placeholder 2"/>
          <p:cNvSpPr>
            <a:spLocks noGrp="1"/>
          </p:cNvSpPr>
          <p:nvPr>
            <p:ph type="body" idx="1"/>
          </p:nvPr>
        </p:nvSpPr>
        <p:spPr/>
        <p:txBody>
          <a:bodyPr>
            <a:normAutofit lnSpcReduction="10000"/>
          </a:bodyPr>
          <a:lstStyle/>
          <a:p>
            <a:r>
              <a:rPr lang="en-US" dirty="0" smtClean="0">
                <a:solidFill>
                  <a:srgbClr val="66FF66"/>
                </a:solidFill>
                <a:latin typeface="Garamond" pitchFamily="18" charset="0"/>
              </a:rPr>
              <a:t>The requirements that must be met before an invention should be held to have been anticipated by a prior publication must, </a:t>
            </a:r>
            <a:r>
              <a:rPr lang="en-US" dirty="0" smtClean="0">
                <a:solidFill>
                  <a:srgbClr val="FFFF66"/>
                </a:solidFill>
                <a:latin typeface="Garamond" pitchFamily="18" charset="0"/>
              </a:rPr>
              <a:t>for the purposes of practical utility, be equal to that given by the subsequent patent</a:t>
            </a:r>
            <a:r>
              <a:rPr lang="en-US" dirty="0" smtClean="0">
                <a:solidFill>
                  <a:srgbClr val="66FF66"/>
                </a:solidFill>
                <a:latin typeface="Garamond" pitchFamily="18" charset="0"/>
              </a:rPr>
              <a:t>. . . . </a:t>
            </a:r>
            <a:r>
              <a:rPr lang="en-US" dirty="0" smtClean="0">
                <a:solidFill>
                  <a:srgbClr val="FFFF66"/>
                </a:solidFill>
                <a:latin typeface="Garamond" pitchFamily="18" charset="0"/>
              </a:rPr>
              <a:t>It is not enough to prove that an apparatus described in it could have been used to produce a particular result. </a:t>
            </a:r>
            <a:r>
              <a:rPr lang="en-US" dirty="0" smtClean="0">
                <a:solidFill>
                  <a:srgbClr val="66FF66"/>
                </a:solidFill>
                <a:latin typeface="Garamond" pitchFamily="18" charset="0"/>
              </a:rPr>
              <a:t>There must be clear directions so to use it. </a:t>
            </a:r>
          </a:p>
          <a:p>
            <a:pPr lvl="1"/>
            <a:r>
              <a:rPr lang="en-US" dirty="0" smtClean="0">
                <a:latin typeface="Garamond" pitchFamily="18" charset="0"/>
              </a:rPr>
              <a:t> </a:t>
            </a:r>
            <a:r>
              <a:rPr lang="en-CA" dirty="0" smtClean="0">
                <a:latin typeface="Garamond" pitchFamily="18" charset="0"/>
              </a:rPr>
              <a:t>Thorson P. </a:t>
            </a:r>
            <a:r>
              <a:rPr lang="en-US" dirty="0" smtClean="0">
                <a:latin typeface="Garamond" pitchFamily="18" charset="0"/>
              </a:rPr>
              <a:t>The King v. </a:t>
            </a:r>
            <a:r>
              <a:rPr lang="en-US" dirty="0" err="1" smtClean="0">
                <a:latin typeface="Garamond" pitchFamily="18" charset="0"/>
              </a:rPr>
              <a:t>Uhlemann</a:t>
            </a:r>
            <a:r>
              <a:rPr lang="en-US" dirty="0" smtClean="0">
                <a:latin typeface="Garamond" pitchFamily="18" charset="0"/>
              </a:rPr>
              <a:t> Optical Co. </a:t>
            </a:r>
            <a:endParaRPr lang="en-CA" dirty="0" smtClean="0">
              <a:latin typeface="Garamond"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latin typeface="Garamond" pitchFamily="18" charset="0"/>
              </a:rPr>
              <a:t>Disclosure</a:t>
            </a:r>
            <a:endParaRPr lang="en-CA" baseline="0" dirty="0" smtClean="0">
              <a:latin typeface="Garamond" pitchFamily="18" charset="0"/>
            </a:endParaRPr>
          </a:p>
        </p:txBody>
      </p:sp>
      <p:sp>
        <p:nvSpPr>
          <p:cNvPr id="3" name="Text Placeholder 2"/>
          <p:cNvSpPr>
            <a:spLocks noGrp="1"/>
          </p:cNvSpPr>
          <p:nvPr>
            <p:ph type="body" idx="1"/>
          </p:nvPr>
        </p:nvSpPr>
        <p:spPr/>
        <p:txBody>
          <a:bodyPr>
            <a:normAutofit/>
          </a:bodyPr>
          <a:lstStyle/>
          <a:p>
            <a:r>
              <a:rPr lang="en-US" dirty="0" smtClean="0">
                <a:solidFill>
                  <a:srgbClr val="FFFF66"/>
                </a:solidFill>
                <a:latin typeface="Garamond" pitchFamily="18" charset="0"/>
              </a:rPr>
              <a:t>Nor is it sufficient to show that it contained suggestions which, taken with other suggestions, might be shown to foreshadow the invention or important steps in it. </a:t>
            </a:r>
            <a:r>
              <a:rPr lang="en-US" dirty="0" smtClean="0">
                <a:solidFill>
                  <a:srgbClr val="66FF66"/>
                </a:solidFill>
                <a:latin typeface="Garamond" pitchFamily="18" charset="0"/>
              </a:rPr>
              <a:t>There must be more than the nucleus of an idea which, in the light of subsequent experience, could be looked on as being the beginning of a new development. </a:t>
            </a:r>
          </a:p>
          <a:p>
            <a:pPr lvl="1"/>
            <a:r>
              <a:rPr lang="en-CA" dirty="0" smtClean="0">
                <a:latin typeface="Garamond" pitchFamily="18" charset="0"/>
              </a:rPr>
              <a:t>Thorson P. </a:t>
            </a:r>
            <a:r>
              <a:rPr lang="en-US" dirty="0" smtClean="0">
                <a:latin typeface="Garamond" pitchFamily="18" charset="0"/>
              </a:rPr>
              <a:t>The King v. </a:t>
            </a:r>
            <a:r>
              <a:rPr lang="en-US" dirty="0" err="1" smtClean="0">
                <a:latin typeface="Garamond" pitchFamily="18" charset="0"/>
              </a:rPr>
              <a:t>Uhlemann</a:t>
            </a:r>
            <a:r>
              <a:rPr lang="en-US" dirty="0" smtClean="0">
                <a:latin typeface="Garamond" pitchFamily="18" charset="0"/>
              </a:rPr>
              <a:t> Optical Co.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latin typeface="Garamond" pitchFamily="18" charset="0"/>
              </a:rPr>
              <a:t>Enablement</a:t>
            </a:r>
            <a:endParaRPr lang="en-CA" baseline="0" dirty="0" smtClean="0">
              <a:latin typeface="Garamond" pitchFamily="18" charset="0"/>
            </a:endParaRPr>
          </a:p>
        </p:txBody>
      </p:sp>
      <p:sp>
        <p:nvSpPr>
          <p:cNvPr id="3" name="Text Placeholder 2"/>
          <p:cNvSpPr>
            <a:spLocks noGrp="1"/>
          </p:cNvSpPr>
          <p:nvPr>
            <p:ph type="body" idx="1"/>
          </p:nvPr>
        </p:nvSpPr>
        <p:spPr/>
        <p:txBody>
          <a:bodyPr>
            <a:normAutofit/>
          </a:bodyPr>
          <a:lstStyle/>
          <a:p>
            <a:pPr lvl="0"/>
            <a:r>
              <a:rPr lang="en-CA" dirty="0" smtClean="0">
                <a:latin typeface="Garamond" pitchFamily="18" charset="0"/>
              </a:rPr>
              <a:t>Must provide sufficient </a:t>
            </a:r>
            <a:r>
              <a:rPr lang="en-CA" dirty="0" smtClean="0">
                <a:solidFill>
                  <a:srgbClr val="FFFF66"/>
                </a:solidFill>
                <a:latin typeface="Garamond" pitchFamily="18" charset="0"/>
              </a:rPr>
              <a:t>information</a:t>
            </a:r>
            <a:r>
              <a:rPr lang="en-CA" dirty="0" smtClean="0">
                <a:latin typeface="Garamond" pitchFamily="18" charset="0"/>
              </a:rPr>
              <a:t> for a person skilled in the art to be able to arrive at the invention that has been disclosed</a:t>
            </a:r>
          </a:p>
          <a:p>
            <a:pPr lvl="0"/>
            <a:r>
              <a:rPr lang="en-CA" dirty="0" smtClean="0">
                <a:solidFill>
                  <a:srgbClr val="66FF66"/>
                </a:solidFill>
                <a:latin typeface="Garamond" pitchFamily="18" charset="0"/>
              </a:rPr>
              <a:t>Enablement means that the ordinary skilled person would have been able to perform the invention which satisfies the requirement of disclosure.</a:t>
            </a:r>
          </a:p>
          <a:p>
            <a:pPr lvl="1"/>
            <a:r>
              <a:rPr lang="en-CA" dirty="0" err="1" smtClean="0">
                <a:latin typeface="Garamond" pitchFamily="18" charset="0"/>
              </a:rPr>
              <a:t>Synthon</a:t>
            </a:r>
            <a:endParaRPr lang="en-CA" dirty="0" smtClean="0">
              <a:latin typeface="Garamond"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aseline="0" dirty="0" smtClean="0">
                <a:latin typeface="Garamond" pitchFamily="18" charset="0"/>
              </a:rPr>
              <a:t>Rationale</a:t>
            </a:r>
          </a:p>
        </p:txBody>
      </p:sp>
      <p:sp>
        <p:nvSpPr>
          <p:cNvPr id="3" name="Text Placeholder 2"/>
          <p:cNvSpPr>
            <a:spLocks noGrp="1"/>
          </p:cNvSpPr>
          <p:nvPr>
            <p:ph type="body" idx="1"/>
          </p:nvPr>
        </p:nvSpPr>
        <p:spPr/>
        <p:txBody>
          <a:bodyPr/>
          <a:lstStyle/>
          <a:p>
            <a:pPr lvl="0"/>
            <a:r>
              <a:rPr lang="en-CA" baseline="0" dirty="0" smtClean="0">
                <a:latin typeface="Garamond" pitchFamily="18" charset="0"/>
              </a:rPr>
              <a:t>The novelty requirement is a minimal standard for ensuring that the invention is a contribution to knowledge</a:t>
            </a:r>
          </a:p>
          <a:p>
            <a:pPr lvl="0"/>
            <a:r>
              <a:rPr lang="en-CA" baseline="0" dirty="0" smtClean="0">
                <a:latin typeface="Garamond" pitchFamily="18" charset="0"/>
              </a:rPr>
              <a:t>At one time patents were granted individually on application to the king</a:t>
            </a:r>
          </a:p>
          <a:p>
            <a:pPr lvl="0"/>
            <a:r>
              <a:rPr lang="en-CA" baseline="0" dirty="0" smtClean="0">
                <a:latin typeface="Garamond" pitchFamily="18" charset="0"/>
              </a:rPr>
              <a:t>This system was abused</a:t>
            </a:r>
          </a:p>
          <a:p>
            <a:pPr lvl="1"/>
            <a:r>
              <a:rPr lang="en-CA" baseline="0" dirty="0" err="1" smtClean="0">
                <a:latin typeface="Garamond" pitchFamily="18" charset="0"/>
              </a:rPr>
              <a:t>Eg</a:t>
            </a:r>
            <a:r>
              <a:rPr lang="en-CA" baseline="0" dirty="0" smtClean="0">
                <a:latin typeface="Garamond" pitchFamily="18" charset="0"/>
              </a:rPr>
              <a:t> A monopoly in playing cards granted to a No monopolies for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latin typeface="Garamond" pitchFamily="18" charset="0"/>
              </a:rPr>
              <a:t>Enablement</a:t>
            </a:r>
            <a:endParaRPr lang="en-CA" baseline="0" dirty="0" smtClean="0">
              <a:latin typeface="Garamond" pitchFamily="18" charset="0"/>
            </a:endParaRPr>
          </a:p>
        </p:txBody>
      </p:sp>
      <p:sp>
        <p:nvSpPr>
          <p:cNvPr id="3" name="Text Placeholder 2"/>
          <p:cNvSpPr>
            <a:spLocks noGrp="1"/>
          </p:cNvSpPr>
          <p:nvPr>
            <p:ph type="body" idx="1"/>
          </p:nvPr>
        </p:nvSpPr>
        <p:spPr/>
        <p:txBody>
          <a:bodyPr>
            <a:normAutofit lnSpcReduction="10000"/>
          </a:bodyPr>
          <a:lstStyle/>
          <a:p>
            <a:pPr lvl="0"/>
            <a:r>
              <a:rPr lang="en-CA" dirty="0" smtClean="0">
                <a:solidFill>
                  <a:srgbClr val="FFFF66"/>
                </a:solidFill>
                <a:latin typeface="Garamond" pitchFamily="18" charset="0"/>
              </a:rPr>
              <a:t>Some trial and error is permitted at the enablement stage</a:t>
            </a:r>
          </a:p>
          <a:p>
            <a:pPr lvl="1"/>
            <a:r>
              <a:rPr lang="en-CA" dirty="0" smtClean="0">
                <a:latin typeface="Garamond" pitchFamily="18" charset="0"/>
              </a:rPr>
              <a:t>Contrast disclosure which requires the flag to be planted at the precise location</a:t>
            </a:r>
          </a:p>
          <a:p>
            <a:pPr lvl="0"/>
            <a:r>
              <a:rPr lang="en-CA" dirty="0" smtClean="0">
                <a:latin typeface="Garamond" pitchFamily="18" charset="0"/>
              </a:rPr>
              <a:t>E.g. Invention claims chemical compound which was previously sold in the open market</a:t>
            </a:r>
          </a:p>
          <a:p>
            <a:pPr lvl="1"/>
            <a:r>
              <a:rPr lang="en-CA" dirty="0" smtClean="0">
                <a:latin typeface="Garamond" pitchFamily="18" charset="0"/>
              </a:rPr>
              <a:t>Disclosure is satisfied</a:t>
            </a:r>
          </a:p>
          <a:p>
            <a:pPr lvl="1"/>
            <a:r>
              <a:rPr lang="en-CA" dirty="0" smtClean="0">
                <a:latin typeface="Garamond" pitchFamily="18" charset="0"/>
              </a:rPr>
              <a:t>Enablement is satisfied IF skilled chemist can ‘reverse engineer’ the compound</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latin typeface="Garamond" pitchFamily="18" charset="0"/>
              </a:rPr>
              <a:t>Enablement</a:t>
            </a:r>
            <a:endParaRPr lang="en-CA" baseline="0" dirty="0" smtClean="0">
              <a:latin typeface="Garamond" pitchFamily="18" charset="0"/>
            </a:endParaRPr>
          </a:p>
        </p:txBody>
      </p:sp>
      <p:sp>
        <p:nvSpPr>
          <p:cNvPr id="3" name="Text Placeholder 2"/>
          <p:cNvSpPr>
            <a:spLocks noGrp="1"/>
          </p:cNvSpPr>
          <p:nvPr>
            <p:ph type="body" idx="1"/>
          </p:nvPr>
        </p:nvSpPr>
        <p:spPr/>
        <p:txBody>
          <a:bodyPr>
            <a:normAutofit/>
          </a:bodyPr>
          <a:lstStyle/>
          <a:p>
            <a:r>
              <a:rPr lang="en-CA" dirty="0" smtClean="0">
                <a:solidFill>
                  <a:srgbClr val="66FF66"/>
                </a:solidFill>
                <a:latin typeface="Garamond" pitchFamily="18" charset="0"/>
              </a:rPr>
              <a:t>The prior patent must provide enough information to allow the subsequently claimed invention to be performed </a:t>
            </a:r>
            <a:r>
              <a:rPr lang="en-CA" dirty="0" smtClean="0">
                <a:solidFill>
                  <a:srgbClr val="FFFF66"/>
                </a:solidFill>
                <a:latin typeface="Garamond" pitchFamily="18" charset="0"/>
              </a:rPr>
              <a:t>without undue burden</a:t>
            </a:r>
            <a:r>
              <a:rPr lang="en-CA" dirty="0" smtClean="0">
                <a:solidFill>
                  <a:srgbClr val="66FF66"/>
                </a:solidFill>
                <a:latin typeface="Garamond" pitchFamily="18" charset="0"/>
              </a:rPr>
              <a:t>.	. . . If inventive steps are required, the prior art will not be considered as enabling.  However, </a:t>
            </a:r>
            <a:r>
              <a:rPr lang="en-CA" dirty="0" smtClean="0">
                <a:solidFill>
                  <a:srgbClr val="FFFF66"/>
                </a:solidFill>
                <a:latin typeface="Garamond" pitchFamily="18" charset="0"/>
              </a:rPr>
              <a:t>routine trials are acceptable </a:t>
            </a:r>
            <a:r>
              <a:rPr lang="en-CA" dirty="0" smtClean="0">
                <a:solidFill>
                  <a:srgbClr val="66FF66"/>
                </a:solidFill>
                <a:latin typeface="Garamond" pitchFamily="18" charset="0"/>
              </a:rPr>
              <a:t>and would not be considered undue burden</a:t>
            </a:r>
          </a:p>
          <a:p>
            <a:pPr lvl="3"/>
            <a:r>
              <a:rPr lang="en-CA" dirty="0" err="1" smtClean="0">
                <a:latin typeface="Garamond" pitchFamily="18" charset="0"/>
              </a:rPr>
              <a:t>Sanofi</a:t>
            </a:r>
            <a:endParaRPr lang="en-CA" dirty="0" smtClean="0">
              <a:latin typeface="Garamond"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latin typeface="Garamond" pitchFamily="18" charset="0"/>
              </a:rPr>
              <a:t>Enabling Disclosure</a:t>
            </a:r>
            <a:endParaRPr lang="en-CA" baseline="0" dirty="0" smtClean="0">
              <a:latin typeface="Garamond" pitchFamily="18" charset="0"/>
            </a:endParaRPr>
          </a:p>
        </p:txBody>
      </p:sp>
      <p:sp>
        <p:nvSpPr>
          <p:cNvPr id="3" name="Text Placeholder 2"/>
          <p:cNvSpPr>
            <a:spLocks noGrp="1"/>
          </p:cNvSpPr>
          <p:nvPr>
            <p:ph type="body" idx="1"/>
          </p:nvPr>
        </p:nvSpPr>
        <p:spPr/>
        <p:txBody>
          <a:bodyPr>
            <a:normAutofit/>
          </a:bodyPr>
          <a:lstStyle/>
          <a:p>
            <a:pPr lvl="0"/>
            <a:r>
              <a:rPr lang="en-CA" dirty="0" smtClean="0">
                <a:latin typeface="Garamond" pitchFamily="18" charset="0"/>
              </a:rPr>
              <a:t>No longer true that “Infringement after = anticipation prior”</a:t>
            </a:r>
          </a:p>
          <a:p>
            <a:pPr lvl="1"/>
            <a:r>
              <a:rPr lang="en-CA" dirty="0" smtClean="0">
                <a:latin typeface="Garamond" pitchFamily="18" charset="0"/>
              </a:rPr>
              <a:t>If the use did not enable a person skilled in the art to perform</a:t>
            </a:r>
          </a:p>
          <a:p>
            <a:pPr lvl="1"/>
            <a:r>
              <a:rPr lang="en-CA" dirty="0" smtClean="0">
                <a:latin typeface="Garamond" pitchFamily="18" charset="0"/>
              </a:rPr>
              <a:t>Infringement after</a:t>
            </a:r>
          </a:p>
          <a:p>
            <a:pPr lvl="1"/>
            <a:r>
              <a:rPr lang="en-CA" dirty="0" smtClean="0">
                <a:latin typeface="Garamond" pitchFamily="18" charset="0"/>
              </a:rPr>
              <a:t>But not anticipating before</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latin typeface="Garamond" pitchFamily="18" charset="0"/>
              </a:rPr>
              <a:t>Rationale</a:t>
            </a:r>
            <a:endParaRPr lang="en-CA" baseline="0" dirty="0" smtClean="0">
              <a:latin typeface="Garamond" pitchFamily="18" charset="0"/>
            </a:endParaRPr>
          </a:p>
        </p:txBody>
      </p:sp>
      <p:sp>
        <p:nvSpPr>
          <p:cNvPr id="3" name="Text Placeholder 2"/>
          <p:cNvSpPr>
            <a:spLocks noGrp="1"/>
          </p:cNvSpPr>
          <p:nvPr>
            <p:ph type="body" idx="1"/>
          </p:nvPr>
        </p:nvSpPr>
        <p:spPr/>
        <p:txBody>
          <a:bodyPr>
            <a:normAutofit lnSpcReduction="10000"/>
          </a:bodyPr>
          <a:lstStyle/>
          <a:p>
            <a:pPr lvl="0"/>
            <a:r>
              <a:rPr lang="en-CA" sz="4400" dirty="0" smtClean="0">
                <a:solidFill>
                  <a:srgbClr val="FFFF66"/>
                </a:solidFill>
                <a:latin typeface="Garamond" pitchFamily="18" charset="0"/>
              </a:rPr>
              <a:t>An invention is a piece of information. </a:t>
            </a:r>
            <a:r>
              <a:rPr lang="en-CA" dirty="0" smtClean="0">
                <a:solidFill>
                  <a:srgbClr val="66FF66"/>
                </a:solidFill>
                <a:latin typeface="Garamond" pitchFamily="18" charset="0"/>
              </a:rPr>
              <a:t>Making matter available to the public within the meaning of section 2(2) therefore requires the communication of information. </a:t>
            </a:r>
            <a:r>
              <a:rPr lang="en-CA" dirty="0" smtClean="0">
                <a:solidFill>
                  <a:srgbClr val="FFFF66"/>
                </a:solidFill>
                <a:latin typeface="Garamond" pitchFamily="18" charset="0"/>
              </a:rPr>
              <a:t>The use of a product makes the invention part of the state of the art only so far as that use makes available the necessary information.</a:t>
            </a:r>
          </a:p>
          <a:p>
            <a:pPr lvl="1"/>
            <a:r>
              <a:rPr lang="en-CA" dirty="0" smtClean="0">
                <a:latin typeface="Garamond" pitchFamily="18" charset="0"/>
              </a:rPr>
              <a:t>Merrell Dow v Norton HL, </a:t>
            </a:r>
            <a:r>
              <a:rPr lang="en-CA" dirty="0" smtClean="0">
                <a:solidFill>
                  <a:srgbClr val="FFFF66"/>
                </a:solidFill>
                <a:latin typeface="Garamond" pitchFamily="18" charset="0"/>
              </a:rPr>
              <a:t>per Lord Hoffmann</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latin typeface="Garamond" pitchFamily="18" charset="0"/>
              </a:rPr>
              <a:t>Rationale</a:t>
            </a:r>
            <a:endParaRPr lang="en-CA" baseline="0" dirty="0" smtClean="0">
              <a:latin typeface="Garamond" pitchFamily="18" charset="0"/>
            </a:endParaRPr>
          </a:p>
        </p:txBody>
      </p:sp>
      <p:sp>
        <p:nvSpPr>
          <p:cNvPr id="3" name="Text Placeholder 2"/>
          <p:cNvSpPr>
            <a:spLocks noGrp="1"/>
          </p:cNvSpPr>
          <p:nvPr>
            <p:ph type="body" idx="1"/>
          </p:nvPr>
        </p:nvSpPr>
        <p:spPr/>
        <p:txBody>
          <a:bodyPr>
            <a:normAutofit/>
          </a:bodyPr>
          <a:lstStyle/>
          <a:p>
            <a:pPr lvl="0"/>
            <a:r>
              <a:rPr lang="en-CA" dirty="0" smtClean="0">
                <a:latin typeface="Garamond" pitchFamily="18" charset="0"/>
              </a:rPr>
              <a:t>Old approach viewed an invention as a thing</a:t>
            </a:r>
          </a:p>
          <a:p>
            <a:pPr lvl="0"/>
            <a:r>
              <a:rPr lang="en-CA" dirty="0" smtClean="0">
                <a:latin typeface="Garamond" pitchFamily="18" charset="0"/>
              </a:rPr>
              <a:t>New approach views invention as information</a:t>
            </a:r>
          </a:p>
          <a:p>
            <a:pPr lvl="0"/>
            <a:endParaRPr lang="en-CA" dirty="0" smtClean="0">
              <a:latin typeface="Garamond" pitchFamily="18" charset="0"/>
            </a:endParaRPr>
          </a:p>
          <a:p>
            <a:r>
              <a:rPr lang="en-CA" dirty="0" smtClean="0">
                <a:latin typeface="Garamond" pitchFamily="18" charset="0"/>
              </a:rPr>
              <a:t>Difference is important only when disclosure of the thing is not equivalent to disclosure of the information</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latin typeface="Garamond" pitchFamily="18" charset="0"/>
              </a:rPr>
              <a:t>Example</a:t>
            </a:r>
            <a:endParaRPr lang="en-CA" baseline="0" dirty="0" smtClean="0">
              <a:latin typeface="Garamond" pitchFamily="18" charset="0"/>
            </a:endParaRPr>
          </a:p>
        </p:txBody>
      </p:sp>
      <p:sp>
        <p:nvSpPr>
          <p:cNvPr id="3" name="Text Placeholder 2"/>
          <p:cNvSpPr>
            <a:spLocks noGrp="1"/>
          </p:cNvSpPr>
          <p:nvPr>
            <p:ph type="body" idx="1"/>
          </p:nvPr>
        </p:nvSpPr>
        <p:spPr/>
        <p:txBody>
          <a:bodyPr>
            <a:normAutofit/>
          </a:bodyPr>
          <a:lstStyle/>
          <a:p>
            <a:r>
              <a:rPr lang="en-CA" dirty="0" smtClean="0">
                <a:latin typeface="Garamond" pitchFamily="18" charset="0"/>
              </a:rPr>
              <a:t>Same chemical as claimed in patent was sold on the open market and</a:t>
            </a:r>
          </a:p>
          <a:p>
            <a:pPr lvl="1"/>
            <a:r>
              <a:rPr lang="en-CA" dirty="0" smtClean="0">
                <a:latin typeface="Garamond" pitchFamily="18" charset="0"/>
              </a:rPr>
              <a:t>(1) Formula / method of manufacture is not publically known and cannot be determined from the chemical itself</a:t>
            </a:r>
          </a:p>
          <a:p>
            <a:pPr lvl="2"/>
            <a:r>
              <a:rPr lang="en-CA" dirty="0" smtClean="0">
                <a:latin typeface="Garamond" pitchFamily="18" charset="0"/>
              </a:rPr>
              <a:t>Not enabling</a:t>
            </a:r>
          </a:p>
          <a:p>
            <a:pPr lvl="1"/>
            <a:r>
              <a:rPr lang="en-CA" dirty="0" smtClean="0">
                <a:latin typeface="Garamond" pitchFamily="18" charset="0"/>
              </a:rPr>
              <a:t>(2) Formula can be determined from compound itself by skilled chemist using standard techniques</a:t>
            </a:r>
          </a:p>
          <a:p>
            <a:pPr lvl="2"/>
            <a:r>
              <a:rPr lang="en-CA" dirty="0" smtClean="0">
                <a:latin typeface="Garamond" pitchFamily="18" charset="0"/>
              </a:rPr>
              <a:t>Enabling</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latin typeface="Garamond" pitchFamily="18" charset="0"/>
              </a:rPr>
              <a:t>Merrell Dow v Norton</a:t>
            </a:r>
            <a:endParaRPr lang="en-CA" baseline="0" dirty="0" smtClean="0">
              <a:latin typeface="Garamond" pitchFamily="18" charset="0"/>
            </a:endParaRPr>
          </a:p>
        </p:txBody>
      </p:sp>
      <p:sp>
        <p:nvSpPr>
          <p:cNvPr id="3" name="Text Placeholder 2"/>
          <p:cNvSpPr>
            <a:spLocks noGrp="1"/>
          </p:cNvSpPr>
          <p:nvPr>
            <p:ph type="body" idx="1"/>
          </p:nvPr>
        </p:nvSpPr>
        <p:spPr/>
        <p:txBody>
          <a:bodyPr>
            <a:normAutofit lnSpcReduction="10000"/>
          </a:bodyPr>
          <a:lstStyle/>
          <a:p>
            <a:r>
              <a:rPr lang="en-CA" dirty="0" smtClean="0">
                <a:latin typeface="Garamond" pitchFamily="18" charset="0"/>
              </a:rPr>
              <a:t>Merrell Dow held expired patent on </a:t>
            </a:r>
            <a:r>
              <a:rPr lang="en-CA" dirty="0" err="1" smtClean="0">
                <a:latin typeface="Garamond" pitchFamily="18" charset="0"/>
              </a:rPr>
              <a:t>terfenadine</a:t>
            </a:r>
            <a:r>
              <a:rPr lang="en-CA" dirty="0" smtClean="0">
                <a:latin typeface="Garamond" pitchFamily="18" charset="0"/>
              </a:rPr>
              <a:t>.</a:t>
            </a:r>
          </a:p>
          <a:p>
            <a:pPr lvl="1"/>
            <a:r>
              <a:rPr lang="en-CA" dirty="0" smtClean="0">
                <a:latin typeface="Garamond" pitchFamily="18" charset="0"/>
              </a:rPr>
              <a:t>Anti-histamine</a:t>
            </a:r>
          </a:p>
          <a:p>
            <a:r>
              <a:rPr lang="en-CA" dirty="0" smtClean="0">
                <a:latin typeface="Garamond" pitchFamily="18" charset="0"/>
              </a:rPr>
              <a:t>Then discovered active metabolite and patented that.  </a:t>
            </a:r>
          </a:p>
          <a:p>
            <a:pPr lvl="1"/>
            <a:r>
              <a:rPr lang="en-CA" dirty="0" smtClean="0">
                <a:latin typeface="Garamond" pitchFamily="18" charset="0"/>
              </a:rPr>
              <a:t>Active metabolite is </a:t>
            </a:r>
            <a:r>
              <a:rPr lang="en-CA" u="sng" dirty="0" smtClean="0">
                <a:latin typeface="Garamond" pitchFamily="18" charset="0"/>
              </a:rPr>
              <a:t>inevitably</a:t>
            </a:r>
            <a:r>
              <a:rPr lang="en-CA" dirty="0" smtClean="0">
                <a:latin typeface="Garamond" pitchFamily="18" charset="0"/>
              </a:rPr>
              <a:t> made when </a:t>
            </a:r>
            <a:r>
              <a:rPr lang="en-CA" dirty="0" err="1" smtClean="0">
                <a:latin typeface="Garamond" pitchFamily="18" charset="0"/>
              </a:rPr>
              <a:t>terfenadine</a:t>
            </a:r>
            <a:r>
              <a:rPr lang="en-CA" dirty="0" smtClean="0">
                <a:latin typeface="Garamond" pitchFamily="18" charset="0"/>
              </a:rPr>
              <a:t> is swallowed.  </a:t>
            </a:r>
          </a:p>
          <a:p>
            <a:r>
              <a:rPr lang="en-CA" dirty="0" smtClean="0">
                <a:latin typeface="Garamond" pitchFamily="18" charset="0"/>
              </a:rPr>
              <a:t>Norton sells </a:t>
            </a:r>
            <a:r>
              <a:rPr lang="en-CA" dirty="0" err="1" smtClean="0">
                <a:latin typeface="Garamond" pitchFamily="18" charset="0"/>
              </a:rPr>
              <a:t>terfenadine</a:t>
            </a:r>
            <a:r>
              <a:rPr lang="en-CA" dirty="0" smtClean="0">
                <a:latin typeface="Garamond" pitchFamily="18" charset="0"/>
              </a:rPr>
              <a:t>.  </a:t>
            </a:r>
          </a:p>
          <a:p>
            <a:r>
              <a:rPr lang="en-CA" dirty="0" smtClean="0">
                <a:latin typeface="Garamond" pitchFamily="18" charset="0"/>
              </a:rPr>
              <a:t>Is patent on active metabolite is invalid as anticipated by prior use or </a:t>
            </a:r>
            <a:r>
              <a:rPr lang="en-CA" dirty="0" err="1" smtClean="0">
                <a:latin typeface="Garamond" pitchFamily="18" charset="0"/>
              </a:rPr>
              <a:t>terfenadine</a:t>
            </a:r>
            <a:r>
              <a:rPr lang="en-CA" dirty="0" smtClean="0">
                <a:latin typeface="Garamond" pitchFamily="18" charset="0"/>
              </a:rPr>
              <a:t> patent?</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latin typeface="Garamond" pitchFamily="18" charset="0"/>
              </a:rPr>
              <a:t>Merrell Dow v Norton</a:t>
            </a:r>
            <a:endParaRPr lang="en-CA" baseline="0" dirty="0" smtClean="0">
              <a:latin typeface="Garamond" pitchFamily="18" charset="0"/>
            </a:endParaRPr>
          </a:p>
        </p:txBody>
      </p:sp>
      <p:sp>
        <p:nvSpPr>
          <p:cNvPr id="3" name="Text Placeholder 2"/>
          <p:cNvSpPr>
            <a:spLocks noGrp="1"/>
          </p:cNvSpPr>
          <p:nvPr>
            <p:ph type="body" idx="1"/>
          </p:nvPr>
        </p:nvSpPr>
        <p:spPr/>
        <p:txBody>
          <a:bodyPr>
            <a:normAutofit/>
          </a:bodyPr>
          <a:lstStyle/>
          <a:p>
            <a:r>
              <a:rPr lang="en-CA" dirty="0" smtClean="0">
                <a:latin typeface="Garamond" pitchFamily="18" charset="0"/>
              </a:rPr>
              <a:t>No anticipation by use</a:t>
            </a:r>
          </a:p>
          <a:p>
            <a:pPr lvl="1"/>
            <a:r>
              <a:rPr lang="en-CA" dirty="0" smtClean="0">
                <a:latin typeface="Garamond" pitchFamily="18" charset="0"/>
              </a:rPr>
              <a:t>When </a:t>
            </a:r>
            <a:r>
              <a:rPr lang="en-CA" dirty="0" err="1" smtClean="0">
                <a:latin typeface="Garamond" pitchFamily="18" charset="0"/>
              </a:rPr>
              <a:t>terfenadine</a:t>
            </a:r>
            <a:r>
              <a:rPr lang="en-CA" dirty="0" smtClean="0">
                <a:latin typeface="Garamond" pitchFamily="18" charset="0"/>
              </a:rPr>
              <a:t> swallowed by end-consumers.  </a:t>
            </a:r>
          </a:p>
          <a:p>
            <a:pPr lvl="1"/>
            <a:r>
              <a:rPr lang="en-CA" dirty="0" smtClean="0">
                <a:latin typeface="Garamond" pitchFamily="18" charset="0"/>
              </a:rPr>
              <a:t>Who then make active metabolite</a:t>
            </a:r>
          </a:p>
          <a:p>
            <a:r>
              <a:rPr lang="en-CA" dirty="0" smtClean="0">
                <a:latin typeface="Garamond" pitchFamily="18" charset="0"/>
              </a:rPr>
              <a:t>Not anticipated on this basis:</a:t>
            </a:r>
          </a:p>
          <a:p>
            <a:pPr lvl="1"/>
            <a:r>
              <a:rPr lang="en-CA" dirty="0" smtClean="0">
                <a:latin typeface="Garamond" pitchFamily="18" charset="0"/>
              </a:rPr>
              <a:t>Use disclosed </a:t>
            </a:r>
            <a:r>
              <a:rPr lang="en-CA" dirty="0" smtClean="0">
                <a:solidFill>
                  <a:srgbClr val="66FF66"/>
                </a:solidFill>
                <a:latin typeface="Garamond" pitchFamily="18" charset="0"/>
              </a:rPr>
              <a:t>“no information to the public about the nature of the product or how to make it.”</a:t>
            </a:r>
          </a:p>
          <a:p>
            <a:pPr lvl="1"/>
            <a:r>
              <a:rPr lang="en-CA" dirty="0" smtClean="0">
                <a:latin typeface="Garamond" pitchFamily="18" charset="0"/>
              </a:rPr>
              <a:t>Recall: “the product” = active metabolite</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latin typeface="Garamond" pitchFamily="18" charset="0"/>
              </a:rPr>
              <a:t>Merrell Dow v Norton</a:t>
            </a:r>
            <a:endParaRPr lang="en-CA" baseline="0" dirty="0" smtClean="0">
              <a:latin typeface="Garamond" pitchFamily="18" charset="0"/>
            </a:endParaRPr>
          </a:p>
        </p:txBody>
      </p:sp>
      <p:sp>
        <p:nvSpPr>
          <p:cNvPr id="3" name="Text Placeholder 2"/>
          <p:cNvSpPr>
            <a:spLocks noGrp="1"/>
          </p:cNvSpPr>
          <p:nvPr>
            <p:ph type="body" idx="1"/>
          </p:nvPr>
        </p:nvSpPr>
        <p:spPr/>
        <p:txBody>
          <a:bodyPr>
            <a:normAutofit/>
          </a:bodyPr>
          <a:lstStyle/>
          <a:p>
            <a:r>
              <a:rPr lang="en-CA" dirty="0" smtClean="0">
                <a:latin typeface="Garamond" pitchFamily="18" charset="0"/>
              </a:rPr>
              <a:t>Anticipation by </a:t>
            </a:r>
            <a:r>
              <a:rPr lang="en-CA" dirty="0" err="1" smtClean="0">
                <a:latin typeface="Garamond" pitchFamily="18" charset="0"/>
              </a:rPr>
              <a:t>terfenadine</a:t>
            </a:r>
            <a:r>
              <a:rPr lang="en-CA" dirty="0" smtClean="0">
                <a:latin typeface="Garamond" pitchFamily="18" charset="0"/>
              </a:rPr>
              <a:t> patent</a:t>
            </a:r>
          </a:p>
          <a:p>
            <a:r>
              <a:rPr lang="en-CA" dirty="0" smtClean="0">
                <a:latin typeface="Garamond" pitchFamily="18" charset="0"/>
              </a:rPr>
              <a:t> Disclosed = Yes </a:t>
            </a:r>
          </a:p>
          <a:p>
            <a:pPr lvl="1"/>
            <a:r>
              <a:rPr lang="en-CA" dirty="0" smtClean="0">
                <a:solidFill>
                  <a:srgbClr val="66FF66"/>
                </a:solidFill>
                <a:latin typeface="Garamond" pitchFamily="18" charset="0"/>
              </a:rPr>
              <a:t>“In this case, knowledge of the acid metabolite was in my view made available to the public by the </a:t>
            </a:r>
            <a:r>
              <a:rPr lang="en-CA" dirty="0" err="1" smtClean="0">
                <a:solidFill>
                  <a:srgbClr val="66FF66"/>
                </a:solidFill>
                <a:latin typeface="Garamond" pitchFamily="18" charset="0"/>
              </a:rPr>
              <a:t>terfenadine</a:t>
            </a:r>
            <a:r>
              <a:rPr lang="en-CA" dirty="0" smtClean="0">
                <a:solidFill>
                  <a:srgbClr val="66FF66"/>
                </a:solidFill>
                <a:latin typeface="Garamond" pitchFamily="18" charset="0"/>
              </a:rPr>
              <a:t> specification under the description "a part of the chemical reaction in the human body produced by the ingestion of </a:t>
            </a:r>
            <a:r>
              <a:rPr lang="en-CA" dirty="0" err="1" smtClean="0">
                <a:solidFill>
                  <a:srgbClr val="66FF66"/>
                </a:solidFill>
                <a:latin typeface="Garamond" pitchFamily="18" charset="0"/>
              </a:rPr>
              <a:t>terfenadine</a:t>
            </a:r>
            <a:r>
              <a:rPr lang="en-CA" dirty="0" smtClean="0">
                <a:solidFill>
                  <a:srgbClr val="66FF66"/>
                </a:solidFill>
                <a:latin typeface="Garamond" pitchFamily="18" charset="0"/>
              </a:rPr>
              <a:t> and having an anti-histamine effect".”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latin typeface="Garamond" pitchFamily="18" charset="0"/>
              </a:rPr>
              <a:t>Merrell Dow v Norton</a:t>
            </a:r>
            <a:endParaRPr lang="en-CA" baseline="0" dirty="0" smtClean="0">
              <a:latin typeface="Garamond" pitchFamily="18" charset="0"/>
            </a:endParaRPr>
          </a:p>
        </p:txBody>
      </p:sp>
      <p:sp>
        <p:nvSpPr>
          <p:cNvPr id="3" name="Text Placeholder 2"/>
          <p:cNvSpPr>
            <a:spLocks noGrp="1"/>
          </p:cNvSpPr>
          <p:nvPr>
            <p:ph type="body" idx="1"/>
          </p:nvPr>
        </p:nvSpPr>
        <p:spPr/>
        <p:txBody>
          <a:bodyPr>
            <a:normAutofit/>
          </a:bodyPr>
          <a:lstStyle/>
          <a:p>
            <a:r>
              <a:rPr lang="en-CA" dirty="0" smtClean="0">
                <a:latin typeface="Garamond" pitchFamily="18" charset="0"/>
              </a:rPr>
              <a:t>Anticipation by </a:t>
            </a:r>
            <a:r>
              <a:rPr lang="en-CA" dirty="0" err="1" smtClean="0">
                <a:latin typeface="Garamond" pitchFamily="18" charset="0"/>
              </a:rPr>
              <a:t>terfenadine</a:t>
            </a:r>
            <a:r>
              <a:rPr lang="en-CA" dirty="0" smtClean="0">
                <a:latin typeface="Garamond" pitchFamily="18" charset="0"/>
              </a:rPr>
              <a:t> patent</a:t>
            </a:r>
          </a:p>
          <a:p>
            <a:r>
              <a:rPr lang="en-CA" dirty="0" smtClean="0">
                <a:latin typeface="Garamond" pitchFamily="18" charset="0"/>
              </a:rPr>
              <a:t> Enabled = Yes </a:t>
            </a:r>
          </a:p>
          <a:p>
            <a:pPr lvl="1"/>
            <a:r>
              <a:rPr lang="en-CA" dirty="0" smtClean="0">
                <a:latin typeface="Garamond" pitchFamily="18" charset="0"/>
              </a:rPr>
              <a:t>Anyone would know who to make the active metabolite – by swallowing </a:t>
            </a:r>
            <a:r>
              <a:rPr lang="en-CA" dirty="0" err="1" smtClean="0">
                <a:latin typeface="Garamond" pitchFamily="18" charset="0"/>
              </a:rPr>
              <a:t>terfenadine</a:t>
            </a:r>
            <a:endParaRPr lang="en-CA" dirty="0" smtClean="0">
              <a:latin typeface="Garamond" pitchFamily="18" charset="0"/>
            </a:endParaRPr>
          </a:p>
          <a:p>
            <a:pPr lvl="2"/>
            <a:r>
              <a:rPr lang="en-CA" dirty="0" smtClean="0">
                <a:latin typeface="Garamond" pitchFamily="18" charset="0"/>
              </a:rPr>
              <a:t>(Note: for the purposes of the litigation, patent was construed to claim only active metabolite in the human body)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aseline="0" dirty="0" smtClean="0">
                <a:latin typeface="Garamond" pitchFamily="18" charset="0"/>
              </a:rPr>
              <a:t>Technical</a:t>
            </a:r>
          </a:p>
        </p:txBody>
      </p:sp>
      <p:sp>
        <p:nvSpPr>
          <p:cNvPr id="3" name="Text Placeholder 2"/>
          <p:cNvSpPr>
            <a:spLocks noGrp="1"/>
          </p:cNvSpPr>
          <p:nvPr>
            <p:ph type="body" idx="1"/>
          </p:nvPr>
        </p:nvSpPr>
        <p:spPr/>
        <p:txBody>
          <a:bodyPr>
            <a:normAutofit/>
          </a:bodyPr>
          <a:lstStyle/>
          <a:p>
            <a:pPr lvl="0"/>
            <a:r>
              <a:rPr lang="en-CA" baseline="0" dirty="0" smtClean="0">
                <a:latin typeface="Garamond" pitchFamily="18" charset="0"/>
              </a:rPr>
              <a:t>When must an invention be new?</a:t>
            </a:r>
          </a:p>
          <a:p>
            <a:pPr lvl="1"/>
            <a:r>
              <a:rPr lang="en-CA" baseline="0" dirty="0" smtClean="0">
                <a:latin typeface="Garamond" pitchFamily="18" charset="0"/>
              </a:rPr>
              <a:t>First to file v first to invent</a:t>
            </a:r>
          </a:p>
          <a:p>
            <a:pPr lvl="0"/>
            <a:r>
              <a:rPr lang="en-CA" baseline="0" dirty="0" smtClean="0">
                <a:latin typeface="Garamond" pitchFamily="18" charset="0"/>
              </a:rPr>
              <a:t>Where must an invention be new?</a:t>
            </a:r>
          </a:p>
          <a:p>
            <a:pPr lvl="1"/>
            <a:r>
              <a:rPr lang="en-CA" baseline="0" dirty="0" smtClean="0">
                <a:latin typeface="Garamond" pitchFamily="18" charset="0"/>
              </a:rPr>
              <a:t>Anywhere in the world</a:t>
            </a:r>
          </a:p>
          <a:p>
            <a:pPr lvl="0"/>
            <a:r>
              <a:rPr lang="en-CA" baseline="0" dirty="0" smtClean="0">
                <a:latin typeface="Garamond" pitchFamily="18" charset="0"/>
              </a:rPr>
              <a:t>What does it mean for an invention to be new?</a:t>
            </a:r>
          </a:p>
          <a:p>
            <a:pPr lvl="1"/>
            <a:r>
              <a:rPr lang="en-CA" baseline="0" dirty="0" smtClean="0">
                <a:latin typeface="Garamond" pitchFamily="18" charset="0"/>
              </a:rPr>
              <a:t>How similar does must the prior art be in order to anticipate the invention?</a:t>
            </a:r>
          </a:p>
          <a:p>
            <a:pPr lvl="1"/>
            <a:r>
              <a:rPr lang="en-CA" baseline="0" dirty="0" smtClean="0">
                <a:latin typeface="Garamond" pitchFamily="18" charset="0"/>
              </a:rPr>
              <a:t>Where is the borderline with non-obviousness?</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err="1" smtClean="0">
                <a:latin typeface="Garamond" pitchFamily="18" charset="0"/>
              </a:rPr>
              <a:t>Apotex</a:t>
            </a:r>
            <a:r>
              <a:rPr lang="en-CA" dirty="0" smtClean="0">
                <a:latin typeface="Garamond" pitchFamily="18" charset="0"/>
              </a:rPr>
              <a:t> v </a:t>
            </a:r>
            <a:r>
              <a:rPr lang="en-CA" dirty="0" err="1" smtClean="0">
                <a:latin typeface="Garamond" pitchFamily="18" charset="0"/>
              </a:rPr>
              <a:t>Sanofi-Synthelabo</a:t>
            </a:r>
            <a:endParaRPr lang="en-CA" baseline="0" dirty="0" smtClean="0">
              <a:latin typeface="Garamond" pitchFamily="18" charset="0"/>
            </a:endParaRPr>
          </a:p>
        </p:txBody>
      </p:sp>
      <p:sp>
        <p:nvSpPr>
          <p:cNvPr id="3" name="Text Placeholder 2"/>
          <p:cNvSpPr>
            <a:spLocks noGrp="1"/>
          </p:cNvSpPr>
          <p:nvPr>
            <p:ph type="body" idx="1"/>
          </p:nvPr>
        </p:nvSpPr>
        <p:spPr/>
        <p:txBody>
          <a:bodyPr>
            <a:normAutofit/>
          </a:bodyPr>
          <a:lstStyle/>
          <a:p>
            <a:r>
              <a:rPr lang="en-CA" dirty="0" smtClean="0">
                <a:latin typeface="Garamond" pitchFamily="18" charset="0"/>
              </a:rPr>
              <a:t>Selection patent = ‘777 c</a:t>
            </a:r>
            <a:r>
              <a:rPr lang="en-US" dirty="0" err="1" smtClean="0">
                <a:latin typeface="Garamond" pitchFamily="18" charset="0"/>
              </a:rPr>
              <a:t>lopidogrel</a:t>
            </a:r>
            <a:r>
              <a:rPr lang="en-US" dirty="0" smtClean="0">
                <a:latin typeface="Garamond" pitchFamily="18" charset="0"/>
              </a:rPr>
              <a:t> bisulfate</a:t>
            </a:r>
            <a:endParaRPr lang="en-CA" dirty="0" smtClean="0">
              <a:latin typeface="Garamond" pitchFamily="18" charset="0"/>
            </a:endParaRPr>
          </a:p>
          <a:p>
            <a:r>
              <a:rPr lang="en-CA" dirty="0" smtClean="0">
                <a:latin typeface="Garamond" pitchFamily="18" charset="0"/>
              </a:rPr>
              <a:t>Genus = ‘875 – large class of compounds, encompassing c</a:t>
            </a:r>
            <a:r>
              <a:rPr lang="en-US" dirty="0" err="1" smtClean="0">
                <a:latin typeface="Garamond" pitchFamily="18" charset="0"/>
              </a:rPr>
              <a:t>lopidogrel</a:t>
            </a:r>
            <a:r>
              <a:rPr lang="en-US" dirty="0" smtClean="0">
                <a:latin typeface="Garamond" pitchFamily="18" charset="0"/>
              </a:rPr>
              <a:t> bisulfate</a:t>
            </a:r>
          </a:p>
          <a:p>
            <a:pPr lvl="1"/>
            <a:r>
              <a:rPr lang="en-US" dirty="0" smtClean="0">
                <a:latin typeface="Garamond" pitchFamily="18" charset="0"/>
              </a:rPr>
              <a:t>Claim specifies a class of free bases, including </a:t>
            </a:r>
            <a:r>
              <a:rPr lang="en-US" dirty="0" err="1" smtClean="0">
                <a:latin typeface="Garamond" pitchFamily="18" charset="0"/>
              </a:rPr>
              <a:t>clopidogrel</a:t>
            </a:r>
            <a:r>
              <a:rPr lang="en-US" dirty="0" smtClean="0">
                <a:latin typeface="Garamond" pitchFamily="18" charset="0"/>
              </a:rPr>
              <a:t>, and pharmaceutically acceptable salts, which include the bisulfate: total # in class = approx. 250,000</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err="1" smtClean="0">
                <a:latin typeface="Garamond" pitchFamily="18" charset="0"/>
              </a:rPr>
              <a:t>Apotex</a:t>
            </a:r>
            <a:r>
              <a:rPr lang="en-CA" dirty="0" smtClean="0">
                <a:latin typeface="Garamond" pitchFamily="18" charset="0"/>
              </a:rPr>
              <a:t> v </a:t>
            </a:r>
            <a:r>
              <a:rPr lang="en-CA" dirty="0" err="1" smtClean="0">
                <a:latin typeface="Garamond" pitchFamily="18" charset="0"/>
              </a:rPr>
              <a:t>Sanofi-Synthelabo</a:t>
            </a:r>
            <a:endParaRPr lang="en-CA" baseline="0" dirty="0" smtClean="0">
              <a:latin typeface="Garamond" pitchFamily="18" charset="0"/>
            </a:endParaRPr>
          </a:p>
        </p:txBody>
      </p:sp>
      <p:sp>
        <p:nvSpPr>
          <p:cNvPr id="3" name="Text Placeholder 2"/>
          <p:cNvSpPr>
            <a:spLocks noGrp="1"/>
          </p:cNvSpPr>
          <p:nvPr>
            <p:ph type="body" idx="1"/>
          </p:nvPr>
        </p:nvSpPr>
        <p:spPr/>
        <p:txBody>
          <a:bodyPr>
            <a:normAutofit/>
          </a:bodyPr>
          <a:lstStyle/>
          <a:p>
            <a:r>
              <a:rPr lang="en-CA" dirty="0" err="1" smtClean="0">
                <a:latin typeface="Garamond" pitchFamily="18" charset="0"/>
              </a:rPr>
              <a:t>Sanofi</a:t>
            </a:r>
            <a:r>
              <a:rPr lang="en-CA" dirty="0" smtClean="0">
                <a:latin typeface="Garamond" pitchFamily="18" charset="0"/>
              </a:rPr>
              <a:t> holds</a:t>
            </a:r>
          </a:p>
          <a:p>
            <a:pPr lvl="1"/>
            <a:r>
              <a:rPr lang="en-CA" dirty="0" smtClean="0">
                <a:latin typeface="Garamond" pitchFamily="18" charset="0"/>
              </a:rPr>
              <a:t>Enabling disclosure approach to anticipation from </a:t>
            </a:r>
            <a:r>
              <a:rPr lang="en-CA" dirty="0" err="1" smtClean="0">
                <a:latin typeface="Garamond" pitchFamily="18" charset="0"/>
              </a:rPr>
              <a:t>Synthon</a:t>
            </a:r>
            <a:r>
              <a:rPr lang="en-CA" dirty="0" smtClean="0">
                <a:latin typeface="Garamond" pitchFamily="18" charset="0"/>
              </a:rPr>
              <a:t> is correct</a:t>
            </a:r>
          </a:p>
          <a:p>
            <a:pPr lvl="1"/>
            <a:r>
              <a:rPr lang="en-CA" dirty="0" smtClean="0">
                <a:latin typeface="Garamond" pitchFamily="18" charset="0"/>
              </a:rPr>
              <a:t>Selection patents are valid in principle</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err="1" smtClean="0">
                <a:latin typeface="Garamond" pitchFamily="18" charset="0"/>
              </a:rPr>
              <a:t>Apotex</a:t>
            </a:r>
            <a:r>
              <a:rPr lang="en-CA" dirty="0" smtClean="0">
                <a:latin typeface="Garamond" pitchFamily="18" charset="0"/>
              </a:rPr>
              <a:t> v </a:t>
            </a:r>
            <a:r>
              <a:rPr lang="en-CA" dirty="0" err="1" smtClean="0">
                <a:latin typeface="Garamond" pitchFamily="18" charset="0"/>
              </a:rPr>
              <a:t>Sanofi-Synthelabo</a:t>
            </a:r>
            <a:endParaRPr lang="en-CA" baseline="0" dirty="0" smtClean="0">
              <a:latin typeface="Garamond" pitchFamily="18" charset="0"/>
            </a:endParaRPr>
          </a:p>
        </p:txBody>
      </p:sp>
      <p:sp>
        <p:nvSpPr>
          <p:cNvPr id="3" name="Text Placeholder 2"/>
          <p:cNvSpPr>
            <a:spLocks noGrp="1"/>
          </p:cNvSpPr>
          <p:nvPr>
            <p:ph type="body" idx="1"/>
          </p:nvPr>
        </p:nvSpPr>
        <p:spPr/>
        <p:txBody>
          <a:bodyPr>
            <a:normAutofit/>
          </a:bodyPr>
          <a:lstStyle/>
          <a:p>
            <a:r>
              <a:rPr lang="en-CA" dirty="0" smtClean="0">
                <a:latin typeface="Garamond" pitchFamily="18" charset="0"/>
              </a:rPr>
              <a:t>On the facts – No </a:t>
            </a:r>
            <a:r>
              <a:rPr lang="en-CA" dirty="0" smtClean="0">
                <a:latin typeface="Garamond" pitchFamily="18" charset="0"/>
              </a:rPr>
              <a:t>disclosure in prior art</a:t>
            </a:r>
            <a:endParaRPr lang="en-CA" dirty="0" smtClean="0">
              <a:latin typeface="Garamond" pitchFamily="18" charset="0"/>
            </a:endParaRPr>
          </a:p>
          <a:p>
            <a:pPr lvl="1"/>
            <a:r>
              <a:rPr lang="en-CA" sz="3200" dirty="0" smtClean="0">
                <a:solidFill>
                  <a:srgbClr val="66FF66"/>
                </a:solidFill>
                <a:latin typeface="Garamond" pitchFamily="18" charset="0"/>
              </a:rPr>
              <a:t>“If in reading the genus patent the special advantages of the invention of the selection patent are not disclosed, the genus patent does not anticipate the selection patent.”</a:t>
            </a:r>
            <a:endParaRPr lang="en-CA" sz="3600" dirty="0" smtClean="0">
              <a:solidFill>
                <a:srgbClr val="66FF66"/>
              </a:solidFill>
              <a:latin typeface="Garamond" pitchFamily="18" charset="0"/>
            </a:endParaRPr>
          </a:p>
          <a:p>
            <a:pPr lvl="1"/>
            <a:endParaRPr lang="en-US" dirty="0" smtClean="0">
              <a:latin typeface="Garamond" pitchFamily="18"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err="1" smtClean="0">
                <a:latin typeface="Garamond" pitchFamily="18" charset="0"/>
              </a:rPr>
              <a:t>Apotex</a:t>
            </a:r>
            <a:r>
              <a:rPr lang="en-CA" dirty="0" smtClean="0">
                <a:latin typeface="Garamond" pitchFamily="18" charset="0"/>
              </a:rPr>
              <a:t> v </a:t>
            </a:r>
            <a:r>
              <a:rPr lang="en-CA" dirty="0" err="1" smtClean="0">
                <a:latin typeface="Garamond" pitchFamily="18" charset="0"/>
              </a:rPr>
              <a:t>Sanofi-Synthelabo</a:t>
            </a:r>
            <a:endParaRPr lang="en-CA" baseline="0" dirty="0" smtClean="0">
              <a:latin typeface="Garamond" pitchFamily="18" charset="0"/>
            </a:endParaRPr>
          </a:p>
        </p:txBody>
      </p:sp>
      <p:sp>
        <p:nvSpPr>
          <p:cNvPr id="3" name="Text Placeholder 2"/>
          <p:cNvSpPr>
            <a:spLocks noGrp="1"/>
          </p:cNvSpPr>
          <p:nvPr>
            <p:ph type="body" idx="1"/>
          </p:nvPr>
        </p:nvSpPr>
        <p:spPr/>
        <p:txBody>
          <a:bodyPr>
            <a:normAutofit/>
          </a:bodyPr>
          <a:lstStyle/>
          <a:p>
            <a:r>
              <a:rPr lang="en-CA" sz="2800" dirty="0" smtClean="0">
                <a:latin typeface="Garamond" pitchFamily="18" charset="0"/>
              </a:rPr>
              <a:t>On the facts – No enablement </a:t>
            </a:r>
            <a:r>
              <a:rPr lang="en-CA" sz="2800" dirty="0" smtClean="0">
                <a:latin typeface="Garamond" pitchFamily="18" charset="0"/>
              </a:rPr>
              <a:t>in prior art (obiter</a:t>
            </a:r>
            <a:r>
              <a:rPr lang="en-CA" sz="2800" dirty="0" smtClean="0">
                <a:latin typeface="Garamond" pitchFamily="18" charset="0"/>
              </a:rPr>
              <a:t>)</a:t>
            </a:r>
          </a:p>
          <a:p>
            <a:pPr lvl="1"/>
            <a:r>
              <a:rPr lang="en-CA" dirty="0" smtClean="0">
                <a:solidFill>
                  <a:srgbClr val="66FF66"/>
                </a:solidFill>
                <a:latin typeface="Garamond" pitchFamily="18" charset="0"/>
              </a:rPr>
              <a:t>For anticipation, the genus patent must provide enough information so as to allow the selected invention to be performed without undue burden.  In this case, the applications judge concluded that the ‘875 patent did not specifically lead to the claimed invention.  He noted, on the record before him, that if one were to follow the teachings of the prior art, one would obtain </a:t>
            </a:r>
            <a:r>
              <a:rPr lang="en-CA" dirty="0" err="1" smtClean="0">
                <a:solidFill>
                  <a:srgbClr val="66FF66"/>
                </a:solidFill>
                <a:latin typeface="Garamond" pitchFamily="18" charset="0"/>
              </a:rPr>
              <a:t>racemates</a:t>
            </a:r>
            <a:r>
              <a:rPr lang="en-CA" dirty="0" smtClean="0">
                <a:solidFill>
                  <a:srgbClr val="66FF66"/>
                </a:solidFill>
                <a:latin typeface="Garamond" pitchFamily="18" charset="0"/>
              </a:rPr>
              <a:t>, never their isomers. </a:t>
            </a:r>
          </a:p>
          <a:p>
            <a:pPr lvl="2"/>
            <a:endParaRPr lang="en-US" dirty="0" smtClean="0">
              <a:solidFill>
                <a:srgbClr val="66FF66"/>
              </a:solidFill>
              <a:latin typeface="Garamond" pitchFamily="18"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err="1" smtClean="0">
                <a:latin typeface="Garamond" pitchFamily="18" charset="0"/>
              </a:rPr>
              <a:t>Apotex</a:t>
            </a:r>
            <a:r>
              <a:rPr lang="en-CA" dirty="0" smtClean="0">
                <a:latin typeface="Garamond" pitchFamily="18" charset="0"/>
              </a:rPr>
              <a:t> v </a:t>
            </a:r>
            <a:r>
              <a:rPr lang="en-CA" dirty="0" err="1" smtClean="0">
                <a:latin typeface="Garamond" pitchFamily="18" charset="0"/>
              </a:rPr>
              <a:t>Sanofi-Synthelabo</a:t>
            </a:r>
            <a:endParaRPr lang="en-CA" baseline="0" dirty="0" smtClean="0">
              <a:latin typeface="Garamond" pitchFamily="18" charset="0"/>
            </a:endParaRPr>
          </a:p>
        </p:txBody>
      </p:sp>
      <p:sp>
        <p:nvSpPr>
          <p:cNvPr id="3" name="Text Placeholder 2"/>
          <p:cNvSpPr>
            <a:spLocks noGrp="1"/>
          </p:cNvSpPr>
          <p:nvPr>
            <p:ph type="body" idx="1"/>
          </p:nvPr>
        </p:nvSpPr>
        <p:spPr/>
        <p:txBody>
          <a:bodyPr>
            <a:normAutofit/>
          </a:bodyPr>
          <a:lstStyle/>
          <a:p>
            <a:r>
              <a:rPr lang="en-CA" sz="2800" dirty="0" smtClean="0">
                <a:latin typeface="Garamond" pitchFamily="18" charset="0"/>
              </a:rPr>
              <a:t>Discovering the special properties of the </a:t>
            </a:r>
            <a:r>
              <a:rPr lang="en-CA" sz="2800" dirty="0" err="1" smtClean="0">
                <a:latin typeface="Garamond" pitchFamily="18" charset="0"/>
              </a:rPr>
              <a:t>enantiomer</a:t>
            </a:r>
            <a:r>
              <a:rPr lang="en-CA" sz="2800" dirty="0" smtClean="0">
                <a:latin typeface="Garamond" pitchFamily="18" charset="0"/>
              </a:rPr>
              <a:t> of </a:t>
            </a:r>
            <a:r>
              <a:rPr lang="en-CA" sz="2800" dirty="0" err="1" smtClean="0">
                <a:latin typeface="Garamond" pitchFamily="18" charset="0"/>
              </a:rPr>
              <a:t>clopidogrel</a:t>
            </a:r>
            <a:r>
              <a:rPr lang="en-CA" sz="2800" dirty="0" smtClean="0">
                <a:latin typeface="Garamond" pitchFamily="18" charset="0"/>
              </a:rPr>
              <a:t> </a:t>
            </a:r>
            <a:r>
              <a:rPr lang="en-CA" sz="2800" dirty="0" err="1" smtClean="0">
                <a:latin typeface="Garamond" pitchFamily="18" charset="0"/>
              </a:rPr>
              <a:t>bisulfate</a:t>
            </a:r>
            <a:r>
              <a:rPr lang="en-CA" sz="2800" dirty="0" smtClean="0">
                <a:latin typeface="Garamond" pitchFamily="18" charset="0"/>
              </a:rPr>
              <a:t> was undue, whether or not it was inventive (non-obvious)</a:t>
            </a:r>
          </a:p>
          <a:p>
            <a:pPr lvl="1"/>
            <a:r>
              <a:rPr lang="en-CA" dirty="0" smtClean="0">
                <a:solidFill>
                  <a:srgbClr val="66FF66"/>
                </a:solidFill>
                <a:latin typeface="Garamond" pitchFamily="18" charset="0"/>
              </a:rPr>
              <a:t>In determining whether the enablement step for proving anticipation has been met, it is important to note that routine trials are acceptable but inventive steps are not permitted.</a:t>
            </a:r>
          </a:p>
          <a:p>
            <a:r>
              <a:rPr lang="en-CA" dirty="0" smtClean="0">
                <a:latin typeface="Garamond" pitchFamily="18" charset="0"/>
              </a:rPr>
              <a:t>Court ultimately concluded that it was in fact non-obvious</a:t>
            </a:r>
            <a:endParaRPr lang="en-US" dirty="0" smtClean="0">
              <a:latin typeface="Garamond" pitchFamily="18"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214554"/>
            <a:ext cx="8229600" cy="1143000"/>
          </a:xfrm>
        </p:spPr>
        <p:txBody>
          <a:bodyPr/>
          <a:lstStyle/>
          <a:p>
            <a:r>
              <a:rPr lang="en-CA" dirty="0" smtClean="0">
                <a:latin typeface="Garamond" pitchFamily="18" charset="0"/>
              </a:rPr>
              <a:t>Available to the “p</a:t>
            </a:r>
            <a:r>
              <a:rPr lang="en-CA" baseline="0" dirty="0" smtClean="0">
                <a:latin typeface="Garamond" pitchFamily="18" charset="0"/>
              </a:rPr>
              <a:t>ublic”</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aseline="0" dirty="0" smtClean="0">
                <a:latin typeface="Garamond" pitchFamily="18" charset="0"/>
              </a:rPr>
              <a:t>Public</a:t>
            </a:r>
          </a:p>
        </p:txBody>
      </p:sp>
      <p:sp>
        <p:nvSpPr>
          <p:cNvPr id="3" name="Text Placeholder 2"/>
          <p:cNvSpPr>
            <a:spLocks noGrp="1"/>
          </p:cNvSpPr>
          <p:nvPr>
            <p:ph type="body" idx="1"/>
          </p:nvPr>
        </p:nvSpPr>
        <p:spPr/>
        <p:txBody>
          <a:bodyPr>
            <a:normAutofit/>
          </a:bodyPr>
          <a:lstStyle/>
          <a:p>
            <a:pPr lvl="0"/>
            <a:r>
              <a:rPr lang="en-CA" baseline="0" dirty="0" smtClean="0">
                <a:latin typeface="Garamond" pitchFamily="18" charset="0"/>
              </a:rPr>
              <a:t>The inventor can disclose to others so long as the disclosure is confidential</a:t>
            </a:r>
          </a:p>
          <a:p>
            <a:pPr lvl="1"/>
            <a:r>
              <a:rPr lang="en-CA" baseline="0" dirty="0" err="1" smtClean="0">
                <a:latin typeface="Garamond" pitchFamily="18" charset="0"/>
              </a:rPr>
              <a:t>Eg</a:t>
            </a:r>
            <a:r>
              <a:rPr lang="en-CA" baseline="0" dirty="0" smtClean="0">
                <a:latin typeface="Garamond" pitchFamily="18" charset="0"/>
              </a:rPr>
              <a:t> to raise money</a:t>
            </a:r>
          </a:p>
          <a:p>
            <a:pPr lvl="1"/>
            <a:r>
              <a:rPr lang="en-CA" i="1" baseline="0" dirty="0" smtClean="0">
                <a:latin typeface="Garamond" pitchFamily="18" charset="0"/>
              </a:rPr>
              <a:t>Saunders </a:t>
            </a:r>
            <a:r>
              <a:rPr lang="en-CA" i="1" baseline="0" dirty="0" err="1" smtClean="0">
                <a:latin typeface="Garamond" pitchFamily="18" charset="0"/>
              </a:rPr>
              <a:t>Airglide</a:t>
            </a:r>
            <a:endParaRPr lang="en-CA" i="1" baseline="0" dirty="0" smtClean="0">
              <a:latin typeface="Garamond" pitchFamily="18" charset="0"/>
            </a:endParaRPr>
          </a:p>
          <a:p>
            <a:r>
              <a:rPr lang="en-CA" dirty="0" smtClean="0">
                <a:latin typeface="Garamond" pitchFamily="18" charset="0"/>
              </a:rPr>
              <a:t>Grace period does not run because there is no disclosure in the relevant sense</a:t>
            </a:r>
            <a:endParaRPr lang="en-CA" baseline="0" dirty="0" smtClean="0">
              <a:latin typeface="Garamond" pitchFamily="18"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aseline="0" dirty="0" smtClean="0">
                <a:latin typeface="Garamond" pitchFamily="18" charset="0"/>
              </a:rPr>
              <a:t>Public</a:t>
            </a:r>
          </a:p>
        </p:txBody>
      </p:sp>
      <p:sp>
        <p:nvSpPr>
          <p:cNvPr id="3" name="Text Placeholder 2"/>
          <p:cNvSpPr>
            <a:spLocks noGrp="1"/>
          </p:cNvSpPr>
          <p:nvPr>
            <p:ph type="body" idx="1"/>
          </p:nvPr>
        </p:nvSpPr>
        <p:spPr/>
        <p:txBody>
          <a:bodyPr>
            <a:normAutofit/>
          </a:bodyPr>
          <a:lstStyle/>
          <a:p>
            <a:pPr lvl="0"/>
            <a:r>
              <a:rPr lang="en-CA" baseline="0" dirty="0" smtClean="0">
                <a:latin typeface="Garamond" pitchFamily="18" charset="0"/>
              </a:rPr>
              <a:t>Disclosure is made to the public so long as the use is not secret</a:t>
            </a:r>
          </a:p>
          <a:p>
            <a:pPr lvl="1"/>
            <a:r>
              <a:rPr lang="en-CA" baseline="0" dirty="0" smtClean="0">
                <a:latin typeface="Garamond" pitchFamily="18" charset="0"/>
              </a:rPr>
              <a:t>There is no requirement that the use be actively publicized</a:t>
            </a:r>
          </a:p>
          <a:p>
            <a:pPr lvl="1"/>
            <a:r>
              <a:rPr lang="en-CA" i="1" baseline="0" dirty="0" smtClean="0">
                <a:latin typeface="Garamond" pitchFamily="18" charset="0"/>
              </a:rPr>
              <a:t>Windsurfer cases</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aseline="0" dirty="0" smtClean="0">
                <a:latin typeface="Garamond" pitchFamily="18" charset="0"/>
              </a:rPr>
              <a:t>Public</a:t>
            </a:r>
          </a:p>
        </p:txBody>
      </p:sp>
      <p:sp>
        <p:nvSpPr>
          <p:cNvPr id="3" name="Text Placeholder 2"/>
          <p:cNvSpPr>
            <a:spLocks noGrp="1"/>
          </p:cNvSpPr>
          <p:nvPr>
            <p:ph type="body" idx="1"/>
          </p:nvPr>
        </p:nvSpPr>
        <p:spPr/>
        <p:txBody>
          <a:bodyPr>
            <a:normAutofit/>
          </a:bodyPr>
          <a:lstStyle/>
          <a:p>
            <a:pPr lvl="0"/>
            <a:r>
              <a:rPr lang="en-CA" baseline="0" dirty="0" smtClean="0">
                <a:latin typeface="Garamond" pitchFamily="18" charset="0"/>
              </a:rPr>
              <a:t>Disclosure to any public anywhere in the world</a:t>
            </a:r>
          </a:p>
          <a:p>
            <a:pPr lvl="1"/>
            <a:r>
              <a:rPr lang="en-CA" baseline="0" dirty="0" smtClean="0">
                <a:solidFill>
                  <a:srgbClr val="66FF66"/>
                </a:solidFill>
                <a:latin typeface="Garamond" pitchFamily="18" charset="0"/>
              </a:rPr>
              <a:t>“or elsewhere” </a:t>
            </a:r>
            <a:r>
              <a:rPr lang="en-CA" baseline="0" dirty="0" smtClean="0">
                <a:latin typeface="Garamond" pitchFamily="18" charset="0"/>
              </a:rPr>
              <a:t>s28.2</a:t>
            </a:r>
          </a:p>
          <a:p>
            <a:pPr lvl="1"/>
            <a:r>
              <a:rPr lang="en-CA" baseline="0" dirty="0" smtClean="0">
                <a:latin typeface="Garamond" pitchFamily="18" charset="0"/>
              </a:rPr>
              <a:t>E.g. </a:t>
            </a:r>
            <a:r>
              <a:rPr lang="en-CA" dirty="0" smtClean="0">
                <a:latin typeface="Garamond" pitchFamily="18" charset="0"/>
              </a:rPr>
              <a:t>u</a:t>
            </a:r>
            <a:r>
              <a:rPr lang="en-CA" baseline="0" dirty="0" smtClean="0">
                <a:latin typeface="Garamond" pitchFamily="18" charset="0"/>
              </a:rPr>
              <a:t>se in India anticipates invention in US (Turmeric)</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aseline="0" dirty="0" smtClean="0">
                <a:latin typeface="Garamond" pitchFamily="18" charset="0"/>
              </a:rPr>
              <a:t>Windsurfer cases</a:t>
            </a:r>
          </a:p>
        </p:txBody>
      </p:sp>
      <p:sp>
        <p:nvSpPr>
          <p:cNvPr id="3" name="Text Placeholder 2"/>
          <p:cNvSpPr>
            <a:spLocks noGrp="1"/>
          </p:cNvSpPr>
          <p:nvPr>
            <p:ph type="body" idx="1"/>
          </p:nvPr>
        </p:nvSpPr>
        <p:spPr/>
        <p:txBody>
          <a:bodyPr/>
          <a:lstStyle/>
          <a:p>
            <a:pPr lvl="0"/>
            <a:r>
              <a:rPr lang="en-CA" baseline="0" dirty="0" smtClean="0">
                <a:latin typeface="Garamond" pitchFamily="18" charset="0"/>
              </a:rPr>
              <a:t>Why is isolated prior use a bar to patentability?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aseline="0" dirty="0" smtClean="0">
                <a:latin typeface="Garamond" pitchFamily="18" charset="0"/>
              </a:rPr>
              <a:t>First-to-File/Invent</a:t>
            </a:r>
          </a:p>
        </p:txBody>
      </p:sp>
      <p:sp>
        <p:nvSpPr>
          <p:cNvPr id="3" name="Text Placeholder 2"/>
          <p:cNvSpPr>
            <a:spLocks noGrp="1"/>
          </p:cNvSpPr>
          <p:nvPr>
            <p:ph type="body" idx="1"/>
          </p:nvPr>
        </p:nvSpPr>
        <p:spPr/>
        <p:txBody>
          <a:bodyPr>
            <a:normAutofit fontScale="92500" lnSpcReduction="10000"/>
          </a:bodyPr>
          <a:lstStyle/>
          <a:p>
            <a:pPr lvl="0"/>
            <a:r>
              <a:rPr lang="en-CA" baseline="0" dirty="0" smtClean="0">
                <a:latin typeface="Garamond" pitchFamily="18" charset="0"/>
              </a:rPr>
              <a:t>First-to-file</a:t>
            </a:r>
          </a:p>
          <a:p>
            <a:pPr lvl="1"/>
            <a:r>
              <a:rPr lang="en-CA" baseline="0" dirty="0" smtClean="0">
                <a:latin typeface="Garamond" pitchFamily="18" charset="0"/>
              </a:rPr>
              <a:t>When two patent applications are filed for the same invention, the first person to file is entitled to the patent </a:t>
            </a:r>
          </a:p>
          <a:p>
            <a:pPr lvl="1"/>
            <a:r>
              <a:rPr lang="en-CA" baseline="0" dirty="0" smtClean="0">
                <a:latin typeface="Garamond" pitchFamily="18" charset="0"/>
              </a:rPr>
              <a:t>All of the world except the US</a:t>
            </a:r>
          </a:p>
          <a:p>
            <a:pPr lvl="1"/>
            <a:r>
              <a:rPr lang="en-CA" dirty="0" smtClean="0">
                <a:latin typeface="Garamond" pitchFamily="18" charset="0"/>
              </a:rPr>
              <a:t>US will be changing soon</a:t>
            </a:r>
            <a:endParaRPr lang="en-CA" baseline="0" dirty="0" smtClean="0">
              <a:latin typeface="Garamond" pitchFamily="18" charset="0"/>
            </a:endParaRPr>
          </a:p>
          <a:p>
            <a:pPr lvl="0"/>
            <a:r>
              <a:rPr lang="en-CA" baseline="0" dirty="0" smtClean="0">
                <a:latin typeface="Garamond" pitchFamily="18" charset="0"/>
              </a:rPr>
              <a:t>First-to-invent</a:t>
            </a:r>
          </a:p>
          <a:p>
            <a:pPr lvl="1"/>
            <a:r>
              <a:rPr lang="en-CA" baseline="0" dirty="0" smtClean="0">
                <a:latin typeface="Garamond" pitchFamily="18" charset="0"/>
              </a:rPr>
              <a:t>When two patent applications are filed for the same invention, the person who proves that they were the first to invent is entitled to the patent</a:t>
            </a:r>
          </a:p>
          <a:p>
            <a:pPr lvl="1"/>
            <a:r>
              <a:rPr lang="en-CA" baseline="0" dirty="0" smtClean="0">
                <a:latin typeface="Garamond" pitchFamily="18" charset="0"/>
              </a:rPr>
              <a:t>This is established in an “interference” proceeding</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aseline="0" dirty="0" smtClean="0">
                <a:latin typeface="Garamond" pitchFamily="18" charset="0"/>
              </a:rPr>
              <a:t>First-to-File/Invent</a:t>
            </a:r>
          </a:p>
        </p:txBody>
      </p:sp>
      <p:sp>
        <p:nvSpPr>
          <p:cNvPr id="3" name="Text Placeholder 2"/>
          <p:cNvSpPr>
            <a:spLocks noGrp="1"/>
          </p:cNvSpPr>
          <p:nvPr>
            <p:ph type="body" idx="1"/>
          </p:nvPr>
        </p:nvSpPr>
        <p:spPr/>
        <p:txBody>
          <a:bodyPr>
            <a:normAutofit lnSpcReduction="10000"/>
          </a:bodyPr>
          <a:lstStyle/>
          <a:p>
            <a:pPr lvl="0"/>
            <a:r>
              <a:rPr lang="en-CA" baseline="0" dirty="0" smtClean="0">
                <a:latin typeface="Garamond" pitchFamily="18" charset="0"/>
              </a:rPr>
              <a:t>The disadvantage of the first-to-invent standard is that it leads to litigation</a:t>
            </a:r>
          </a:p>
          <a:p>
            <a:pPr lvl="0"/>
            <a:r>
              <a:rPr lang="en-CA" baseline="0" dirty="0" smtClean="0">
                <a:latin typeface="Garamond" pitchFamily="18" charset="0"/>
              </a:rPr>
              <a:t>Evidence of invention must be kept in case of interference proceedings </a:t>
            </a:r>
          </a:p>
          <a:p>
            <a:pPr lvl="1"/>
            <a:r>
              <a:rPr lang="en-CA" baseline="0" dirty="0" err="1" smtClean="0">
                <a:latin typeface="Garamond" pitchFamily="18" charset="0"/>
              </a:rPr>
              <a:t>eg</a:t>
            </a:r>
            <a:r>
              <a:rPr lang="en-CA" baseline="0" dirty="0" smtClean="0">
                <a:latin typeface="Garamond" pitchFamily="18" charset="0"/>
              </a:rPr>
              <a:t> Engineering notebooks</a:t>
            </a:r>
          </a:p>
          <a:p>
            <a:pPr lvl="1"/>
            <a:r>
              <a:rPr lang="en-CA" baseline="0" dirty="0" smtClean="0">
                <a:latin typeface="Garamond" pitchFamily="18" charset="0"/>
              </a:rPr>
              <a:t>Must be kept for long periods as interference can be declared long after issue</a:t>
            </a:r>
          </a:p>
          <a:p>
            <a:pPr lvl="0"/>
            <a:r>
              <a:rPr lang="en-CA" baseline="0" dirty="0" smtClean="0">
                <a:latin typeface="Garamond" pitchFamily="18" charset="0"/>
              </a:rPr>
              <a:t>This is true for anyone who wants to apply for a US patent – not just US inventors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aseline="0" dirty="0" smtClean="0">
                <a:latin typeface="Garamond" pitchFamily="18" charset="0"/>
              </a:rPr>
              <a:t>Qualified</a:t>
            </a:r>
            <a:r>
              <a:rPr lang="en-CA" dirty="0" smtClean="0">
                <a:latin typeface="Garamond" pitchFamily="18" charset="0"/>
              </a:rPr>
              <a:t> </a:t>
            </a:r>
            <a:r>
              <a:rPr lang="en-CA" baseline="0" dirty="0" smtClean="0">
                <a:latin typeface="Garamond" pitchFamily="18" charset="0"/>
              </a:rPr>
              <a:t>Absolute Novelty</a:t>
            </a:r>
          </a:p>
        </p:txBody>
      </p:sp>
      <p:sp>
        <p:nvSpPr>
          <p:cNvPr id="3" name="Text Placeholder 2"/>
          <p:cNvSpPr>
            <a:spLocks noGrp="1"/>
          </p:cNvSpPr>
          <p:nvPr>
            <p:ph type="body" idx="1"/>
          </p:nvPr>
        </p:nvSpPr>
        <p:spPr/>
        <p:txBody>
          <a:bodyPr>
            <a:normAutofit/>
          </a:bodyPr>
          <a:lstStyle/>
          <a:p>
            <a:pPr lvl="0"/>
            <a:r>
              <a:rPr lang="en-CA" baseline="0" dirty="0" smtClean="0">
                <a:latin typeface="Garamond" pitchFamily="18" charset="0"/>
              </a:rPr>
              <a:t>Absolute Novelty</a:t>
            </a:r>
          </a:p>
          <a:p>
            <a:pPr lvl="1"/>
            <a:r>
              <a:rPr lang="en-CA" sz="3200" baseline="0" dirty="0" smtClean="0">
                <a:solidFill>
                  <a:srgbClr val="FFFF66"/>
                </a:solidFill>
                <a:latin typeface="Garamond" pitchFamily="18" charset="0"/>
              </a:rPr>
              <a:t>An invention is new if it is not part of the state of the art / prior art as of the priority date</a:t>
            </a:r>
          </a:p>
          <a:p>
            <a:pPr lvl="1"/>
            <a:r>
              <a:rPr lang="en-CA" sz="3200" dirty="0" smtClean="0">
                <a:latin typeface="Garamond" pitchFamily="18" charset="0"/>
              </a:rPr>
              <a:t>What is the priority date?</a:t>
            </a:r>
          </a:p>
          <a:p>
            <a:pPr lvl="1"/>
            <a:r>
              <a:rPr lang="en-CA" sz="3200" baseline="0" dirty="0" smtClean="0">
                <a:latin typeface="Garamond" pitchFamily="18" charset="0"/>
              </a:rPr>
              <a:t>What is the state of the art?</a:t>
            </a:r>
          </a:p>
          <a:p>
            <a:r>
              <a:rPr lang="en-CA" dirty="0" smtClean="0">
                <a:latin typeface="Garamond" pitchFamily="18" charset="0"/>
              </a:rPr>
              <a:t>Qualified</a:t>
            </a:r>
          </a:p>
          <a:p>
            <a:pPr lvl="1"/>
            <a:r>
              <a:rPr lang="en-CA" baseline="0" dirty="0" smtClean="0">
                <a:latin typeface="Garamond" pitchFamily="18" charset="0"/>
              </a:rPr>
              <a:t>One</a:t>
            </a:r>
            <a:r>
              <a:rPr lang="en-CA" dirty="0" smtClean="0">
                <a:latin typeface="Garamond" pitchFamily="18" charset="0"/>
              </a:rPr>
              <a:t> year grace period for disclosure by inventor</a:t>
            </a:r>
            <a:endParaRPr lang="en-CA" baseline="0" dirty="0" smtClean="0">
              <a:latin typeface="Garamond"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aseline="0" dirty="0" smtClean="0">
                <a:latin typeface="Garamond" pitchFamily="18" charset="0"/>
              </a:rPr>
              <a:t>Filing</a:t>
            </a:r>
            <a:r>
              <a:rPr lang="en-CA" dirty="0" smtClean="0">
                <a:latin typeface="Garamond" pitchFamily="18" charset="0"/>
              </a:rPr>
              <a:t> Date v </a:t>
            </a:r>
            <a:r>
              <a:rPr lang="en-CA" baseline="0" dirty="0" smtClean="0">
                <a:latin typeface="Garamond" pitchFamily="18" charset="0"/>
              </a:rPr>
              <a:t>Claim Date</a:t>
            </a:r>
          </a:p>
        </p:txBody>
      </p:sp>
      <p:sp>
        <p:nvSpPr>
          <p:cNvPr id="3" name="Text Placeholder 2"/>
          <p:cNvSpPr>
            <a:spLocks noGrp="1"/>
          </p:cNvSpPr>
          <p:nvPr>
            <p:ph type="body" idx="1"/>
          </p:nvPr>
        </p:nvSpPr>
        <p:spPr/>
        <p:txBody>
          <a:bodyPr>
            <a:normAutofit/>
          </a:bodyPr>
          <a:lstStyle/>
          <a:p>
            <a:pPr lvl="0"/>
            <a:r>
              <a:rPr lang="en-CA" baseline="0" dirty="0" smtClean="0">
                <a:latin typeface="Garamond" pitchFamily="18" charset="0"/>
              </a:rPr>
              <a:t>Claim date v filing date</a:t>
            </a:r>
          </a:p>
          <a:p>
            <a:pPr lvl="1"/>
            <a:r>
              <a:rPr lang="en-CA" dirty="0" smtClean="0">
                <a:latin typeface="Garamond" pitchFamily="18" charset="0"/>
              </a:rPr>
              <a:t>Filing date is the date of filing of the Canadian application</a:t>
            </a:r>
          </a:p>
          <a:p>
            <a:pPr lvl="1"/>
            <a:r>
              <a:rPr lang="en-CA" dirty="0" smtClean="0">
                <a:latin typeface="Garamond" pitchFamily="18" charset="0"/>
              </a:rPr>
              <a:t>Claim date is the date from which the Canadian application can claim priority</a:t>
            </a:r>
          </a:p>
          <a:p>
            <a:pPr lvl="2"/>
            <a:r>
              <a:rPr lang="en-CA" sz="2800" baseline="0" dirty="0" smtClean="0">
                <a:latin typeface="Garamond" pitchFamily="18" charset="0"/>
              </a:rPr>
              <a:t>Often</a:t>
            </a:r>
            <a:r>
              <a:rPr lang="en-CA" sz="2800" dirty="0" smtClean="0">
                <a:latin typeface="Garamond" pitchFamily="18" charset="0"/>
              </a:rPr>
              <a:t> referred to as “priority date”</a:t>
            </a:r>
            <a:endParaRPr lang="en-CA" baseline="0" dirty="0" smtClean="0">
              <a:latin typeface="Garamond"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aseline="0" dirty="0" smtClean="0">
                <a:latin typeface="Garamond" pitchFamily="18" charset="0"/>
              </a:rPr>
              <a:t>Claim / Priority Date</a:t>
            </a:r>
          </a:p>
        </p:txBody>
      </p:sp>
      <p:sp>
        <p:nvSpPr>
          <p:cNvPr id="3" name="Text Placeholder 2"/>
          <p:cNvSpPr>
            <a:spLocks noGrp="1"/>
          </p:cNvSpPr>
          <p:nvPr>
            <p:ph type="body" idx="1"/>
          </p:nvPr>
        </p:nvSpPr>
        <p:spPr/>
        <p:txBody>
          <a:bodyPr>
            <a:normAutofit/>
          </a:bodyPr>
          <a:lstStyle/>
          <a:p>
            <a:pPr lvl="0"/>
            <a:r>
              <a:rPr lang="en-CA" baseline="0" dirty="0" smtClean="0">
                <a:latin typeface="Garamond" pitchFamily="18" charset="0"/>
              </a:rPr>
              <a:t>When is the “claim date”?</a:t>
            </a:r>
          </a:p>
          <a:p>
            <a:pPr lvl="1"/>
            <a:r>
              <a:rPr lang="en-CA" baseline="0" dirty="0" smtClean="0">
                <a:latin typeface="Garamond" pitchFamily="18" charset="0"/>
              </a:rPr>
              <a:t>For patent applications filed only in Canada, it is simply the filing date: s 28.1(1)</a:t>
            </a:r>
          </a:p>
          <a:p>
            <a:pPr lvl="0"/>
            <a:r>
              <a:rPr lang="en-CA" baseline="0" dirty="0" smtClean="0">
                <a:latin typeface="Garamond" pitchFamily="18" charset="0"/>
              </a:rPr>
              <a:t>However, the claim date is adjusted to allow for the international patent filing system</a:t>
            </a:r>
          </a:p>
          <a:p>
            <a:pPr lvl="1"/>
            <a:r>
              <a:rPr lang="en-CA" baseline="0" dirty="0" smtClean="0">
                <a:latin typeface="Garamond" pitchFamily="18" charset="0"/>
              </a:rPr>
              <a:t>Claim date is filing date of international filing under PCT or other applicable treaty</a:t>
            </a:r>
          </a:p>
          <a:p>
            <a:pPr lvl="1"/>
            <a:r>
              <a:rPr lang="en-CA" baseline="0" dirty="0" smtClean="0">
                <a:latin typeface="Garamond" pitchFamily="18" charset="0"/>
              </a:rPr>
              <a:t>So long as filing in Canada follows within one year</a:t>
            </a:r>
          </a:p>
        </p:txBody>
      </p:sp>
    </p:spTree>
  </p:cSld>
  <p:clrMapOvr>
    <a:masterClrMapping/>
  </p:clrMapOvr>
</p:sld>
</file>

<file path=ppt/theme/theme1.xml><?xml version="1.0" encoding="utf-8"?>
<a:theme xmlns:a="http://schemas.openxmlformats.org/drawingml/2006/main" name="3_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3_Stream">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Stream</Template>
  <TotalTime>1449</TotalTime>
  <Words>2170</Words>
  <Application>Microsoft Office PowerPoint</Application>
  <PresentationFormat>On-screen Show (4:3)</PresentationFormat>
  <Paragraphs>219</Paragraphs>
  <Slides>49</Slides>
  <Notes>2</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3_Stream</vt:lpstr>
      <vt:lpstr>Novelty</vt:lpstr>
      <vt:lpstr>Statutory Basis</vt:lpstr>
      <vt:lpstr>Rationale</vt:lpstr>
      <vt:lpstr>Technical</vt:lpstr>
      <vt:lpstr>First-to-File/Invent</vt:lpstr>
      <vt:lpstr>First-to-File/Invent</vt:lpstr>
      <vt:lpstr>Qualified Absolute Novelty</vt:lpstr>
      <vt:lpstr>Filing Date v Claim Date</vt:lpstr>
      <vt:lpstr>Claim / Priority Date</vt:lpstr>
      <vt:lpstr>State of the Art</vt:lpstr>
      <vt:lpstr>State of the Art</vt:lpstr>
      <vt:lpstr>State of the Art</vt:lpstr>
      <vt:lpstr>Prior Public Knowledge</vt:lpstr>
      <vt:lpstr>Prior Canadian Application</vt:lpstr>
      <vt:lpstr>Prior Convention Application</vt:lpstr>
      <vt:lpstr>Qualified</vt:lpstr>
      <vt:lpstr>Qualified</vt:lpstr>
      <vt:lpstr>Old Act – Pre-1993</vt:lpstr>
      <vt:lpstr>What must be disclosed</vt:lpstr>
      <vt:lpstr>What must be disclosed</vt:lpstr>
      <vt:lpstr>Old Law</vt:lpstr>
      <vt:lpstr>Old Law</vt:lpstr>
      <vt:lpstr>Old Law</vt:lpstr>
      <vt:lpstr>Current Law: Enabling Disclosure</vt:lpstr>
      <vt:lpstr>Enabling Disclosure</vt:lpstr>
      <vt:lpstr>Disclosure</vt:lpstr>
      <vt:lpstr>Disclosure</vt:lpstr>
      <vt:lpstr>Disclosure</vt:lpstr>
      <vt:lpstr>Enablement</vt:lpstr>
      <vt:lpstr>Enablement</vt:lpstr>
      <vt:lpstr>Enablement</vt:lpstr>
      <vt:lpstr>Enabling Disclosure</vt:lpstr>
      <vt:lpstr>Rationale</vt:lpstr>
      <vt:lpstr>Rationale</vt:lpstr>
      <vt:lpstr>Example</vt:lpstr>
      <vt:lpstr>Merrell Dow v Norton</vt:lpstr>
      <vt:lpstr>Merrell Dow v Norton</vt:lpstr>
      <vt:lpstr>Merrell Dow v Norton</vt:lpstr>
      <vt:lpstr>Merrell Dow v Norton</vt:lpstr>
      <vt:lpstr>Apotex v Sanofi-Synthelabo</vt:lpstr>
      <vt:lpstr>Apotex v Sanofi-Synthelabo</vt:lpstr>
      <vt:lpstr>Apotex v Sanofi-Synthelabo</vt:lpstr>
      <vt:lpstr>Apotex v Sanofi-Synthelabo</vt:lpstr>
      <vt:lpstr>Apotex v Sanofi-Synthelabo</vt:lpstr>
      <vt:lpstr>Available to the “public”</vt:lpstr>
      <vt:lpstr>Public</vt:lpstr>
      <vt:lpstr>Public</vt:lpstr>
      <vt:lpstr>Public</vt:lpstr>
      <vt:lpstr>Windsurfer cases</vt:lpstr>
    </vt:vector>
  </TitlesOfParts>
  <Company> UNB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 1 Security Interests in Personal Property: The PPSA Section I Introduction</dc:title>
  <dc:creator>Norman Siebrasse</dc:creator>
  <cp:lastModifiedBy>Norman Siebrasse</cp:lastModifiedBy>
  <cp:revision>154</cp:revision>
  <dcterms:created xsi:type="dcterms:W3CDTF">2008-09-03T13:51:24Z</dcterms:created>
  <dcterms:modified xsi:type="dcterms:W3CDTF">2009-11-10T13:53:17Z</dcterms:modified>
</cp:coreProperties>
</file>